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2"/>
  </p:notesMasterIdLst>
  <p:sldIdLst>
    <p:sldId id="256" r:id="rId5"/>
    <p:sldId id="260" r:id="rId6"/>
    <p:sldId id="267" r:id="rId7"/>
    <p:sldId id="264" r:id="rId8"/>
    <p:sldId id="271" r:id="rId9"/>
    <p:sldId id="272" r:id="rId10"/>
    <p:sldId id="273" r:id="rId11"/>
  </p:sldIdLst>
  <p:sldSz cx="9144000" cy="5143500" type="screen16x9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737" userDrawn="1">
          <p15:clr>
            <a:srgbClr val="A4A3A4"/>
          </p15:clr>
        </p15:guide>
        <p15:guide id="4" orient="horz" pos="287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62" userDrawn="1">
          <p15:clr>
            <a:srgbClr val="A4A3A4"/>
          </p15:clr>
        </p15:guide>
        <p15:guide id="7" pos="5103" userDrawn="1">
          <p15:clr>
            <a:srgbClr val="A4A3A4"/>
          </p15:clr>
        </p15:guide>
        <p15:guide id="8" pos="256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900"/>
    <a:srgbClr val="D6A700"/>
    <a:srgbClr val="598752"/>
    <a:srgbClr val="16818D"/>
    <a:srgbClr val="6DA463"/>
    <a:srgbClr val="1A9DAC"/>
    <a:srgbClr val="A65C45"/>
    <a:srgbClr val="CC7054"/>
    <a:srgbClr val="FFFFFF"/>
    <a:srgbClr val="95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41123-78EE-41F1-B344-660D796C4674}" v="20" dt="2023-11-14T15:47:20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howGuides="1">
      <p:cViewPr varScale="1">
        <p:scale>
          <a:sx n="66" d="100"/>
          <a:sy n="66" d="100"/>
        </p:scale>
        <p:origin x="52" y="316"/>
      </p:cViewPr>
      <p:guideLst>
        <p:guide orient="horz" pos="1620"/>
        <p:guide orient="horz" pos="320"/>
        <p:guide orient="horz" pos="737"/>
        <p:guide orient="horz" pos="2879"/>
        <p:guide pos="2880"/>
        <p:guide pos="562"/>
        <p:guide pos="5103"/>
        <p:guide pos="2562"/>
        <p:guide pos="2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D6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775346" y="1064628"/>
            <a:ext cx="0" cy="274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81658" y="987574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96861" y="1052376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6861" y="1322374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96861" y="1730074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2" y="4068763"/>
            <a:ext cx="2182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96861" y="3666431"/>
            <a:ext cx="1219139" cy="209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468313" y="483518"/>
            <a:ext cx="8208143" cy="38341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pic>
        <p:nvPicPr>
          <p:cNvPr id="5" name="Picture 4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1275606"/>
            <a:ext cx="6668019" cy="102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1" y="3023443"/>
            <a:ext cx="6668021" cy="452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555526"/>
            <a:ext cx="6668019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4" y="1208221"/>
            <a:ext cx="6740030" cy="309172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AD8900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AD8900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AD8900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  <p15:guide id="2" pos="4768" userDrawn="1">
          <p15:clr>
            <a:srgbClr val="FBAE40"/>
          </p15:clr>
        </p15:guide>
        <p15:guide id="3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0000" y="555625"/>
            <a:ext cx="6668019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209600"/>
            <a:ext cx="6726844" cy="308107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AD8900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AD8900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AD8900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666" y="1257703"/>
            <a:ext cx="3167583" cy="3042239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665" y="555625"/>
            <a:ext cx="6552655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737" y="1257703"/>
            <a:ext cx="3167583" cy="3042239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120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120" y="1224105"/>
            <a:ext cx="3167583" cy="307583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AD8900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AD8900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AD8900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3201" y="1224105"/>
            <a:ext cx="3239119" cy="307583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AD8900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AD8900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AD8900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096" y="562148"/>
            <a:ext cx="6553224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120" y="1224000"/>
            <a:ext cx="3167583" cy="3141211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AD8900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AD8900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AD8900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224000"/>
            <a:ext cx="3238126" cy="3141211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AD8900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AD8900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AD8900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202175"/>
            <a:ext cx="6515620" cy="324178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8974" y="1257703"/>
            <a:ext cx="3167583" cy="311424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8973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042" y="1257705"/>
            <a:ext cx="3816350" cy="318625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</p:sldLayoutIdLst>
  <p:transition spd="slow">
    <p:fade/>
  </p:transition>
  <p:txStyles>
    <p:titleStyle>
      <a:lvl1pPr algn="ctr" defTabSz="60641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39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080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1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15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14" indent="-454014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01" indent="-377816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78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372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3995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title" idx="4294967295"/>
          </p:nvPr>
        </p:nvSpPr>
        <p:spPr bwMode="auto">
          <a:xfrm>
            <a:off x="496861" y="1322374"/>
            <a:ext cx="1219139" cy="4023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641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Tahoma" charset="0"/>
              </a:rPr>
              <a:t>Dr Kyle Alves</a:t>
            </a: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7"/>
          </p:nvPr>
        </p:nvSpPr>
        <p:spPr bwMode="auto">
          <a:xfrm>
            <a:off x="496861" y="1730074"/>
            <a:ext cx="1219139" cy="769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Sr Lecturer of Operations </a:t>
            </a:r>
            <a:r>
              <a:rPr lang="en-GB" altLang="en-US" dirty="0" err="1">
                <a:ea typeface="ＭＳ Ｐゴシック" charset="-128"/>
              </a:rPr>
              <a:t>Mgmt</a:t>
            </a:r>
            <a:r>
              <a:rPr lang="en-US" altLang="en-US" dirty="0">
                <a:ea typeface="ＭＳ Ｐゴシック" charset="-128"/>
              </a:rPr>
              <a:t> &amp; Information Systems</a:t>
            </a:r>
          </a:p>
        </p:txBody>
      </p:sp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3600" dirty="0"/>
              <a:t>Partners in Procurement -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3600" dirty="0">
                <a:ea typeface="ＭＳ Ｐゴシック" charset="-128"/>
              </a:rPr>
              <a:t>West of England</a:t>
            </a:r>
          </a:p>
          <a:p>
            <a:pPr eaLnBrk="1" hangingPunct="1">
              <a:spcBef>
                <a:spcPct val="0"/>
              </a:spcBef>
            </a:pPr>
            <a:endParaRPr lang="en-GB" altLang="en-US" sz="360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>
                <a:ea typeface="ＭＳ Ｐゴシック" charset="-128"/>
              </a:rPr>
              <a:t>Supplying the Public Sector 2023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02 November 2023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title" idx="4294967295"/>
          </p:nvPr>
        </p:nvSpPr>
        <p:spPr bwMode="auto">
          <a:xfrm>
            <a:off x="899594" y="1275606"/>
            <a:ext cx="6668019" cy="208823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641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Intersecting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Sustainabilities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:</a:t>
            </a:r>
          </a:p>
          <a:p>
            <a:pPr marL="0" marR="0" lvl="0" indent="0" algn="l" defTabSz="606410" rtl="0" eaLnBrk="0" fontAlgn="base" latinLnBrk="0" hangingPunct="0">
              <a:lnSpc>
                <a:spcPts val="4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Protecting both people and planet in supply chains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AD8900"/>
              </a:solidFill>
              <a:effectLst/>
              <a:uLnTx/>
              <a:uFillTx/>
              <a:latin typeface="Georgia" charset="0"/>
              <a:ea typeface="ＭＳ Ｐゴシック" charset="-128"/>
              <a:cs typeface="Georgia" charset="0"/>
            </a:endParaRPr>
          </a:p>
        </p:txBody>
      </p:sp>
      <p:pic>
        <p:nvPicPr>
          <p:cNvPr id="8" name="Picture 7" descr="Logo of Modern Slavery and Human Rights centre">
            <a:extLst>
              <a:ext uri="{FF2B5EF4-FFF2-40B4-BE49-F238E27FC236}">
                <a16:creationId xmlns:a16="http://schemas.microsoft.com/office/drawing/2014/main" id="{CB920FE7-ABD9-4AAD-AB97-6778702FA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6" y="3982739"/>
            <a:ext cx="2592288" cy="400364"/>
          </a:xfrm>
          <a:prstGeom prst="rect">
            <a:avLst/>
          </a:prstGeom>
        </p:spPr>
      </p:pic>
      <p:pic>
        <p:nvPicPr>
          <p:cNvPr id="5" name="Picture 4" descr="Logo University of Surrey">
            <a:extLst>
              <a:ext uri="{FF2B5EF4-FFF2-40B4-BE49-F238E27FC236}">
                <a16:creationId xmlns:a16="http://schemas.microsoft.com/office/drawing/2014/main" id="{FC654B1F-1D8A-4415-9733-D6EDC5D0E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569762"/>
            <a:ext cx="1224136" cy="475081"/>
          </a:xfrm>
          <a:prstGeom prst="rect">
            <a:avLst/>
          </a:prstGeom>
        </p:spPr>
      </p:pic>
      <p:pic>
        <p:nvPicPr>
          <p:cNvPr id="6" name="Picture 5" descr="Logo of University of Sussex">
            <a:extLst>
              <a:ext uri="{FF2B5EF4-FFF2-40B4-BE49-F238E27FC236}">
                <a16:creationId xmlns:a16="http://schemas.microsoft.com/office/drawing/2014/main" id="{147DDB34-9580-4160-9E86-91BB493CA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556" y="4515967"/>
            <a:ext cx="613337" cy="582670"/>
          </a:xfrm>
          <a:prstGeom prst="rect">
            <a:avLst/>
          </a:prstGeom>
        </p:spPr>
      </p:pic>
      <p:pic>
        <p:nvPicPr>
          <p:cNvPr id="4" name="Picture 3" descr="Logo of University of Bath">
            <a:extLst>
              <a:ext uri="{FF2B5EF4-FFF2-40B4-BE49-F238E27FC236}">
                <a16:creationId xmlns:a16="http://schemas.microsoft.com/office/drawing/2014/main" id="{79F8183C-8A34-4746-93B2-66B33BA0E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759" y="4365344"/>
            <a:ext cx="711094" cy="711094"/>
          </a:xfrm>
          <a:prstGeom prst="rect">
            <a:avLst/>
          </a:prstGeom>
        </p:spPr>
      </p:pic>
      <p:pic>
        <p:nvPicPr>
          <p:cNvPr id="2" name="Picture 1" descr="Logo of LUPC">
            <a:extLst>
              <a:ext uri="{FF2B5EF4-FFF2-40B4-BE49-F238E27FC236}">
                <a16:creationId xmlns:a16="http://schemas.microsoft.com/office/drawing/2014/main" id="{3503BD20-1EFA-4D9E-8531-98967C619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719" y="4329268"/>
            <a:ext cx="769988" cy="711094"/>
          </a:xfrm>
          <a:prstGeom prst="rect">
            <a:avLst/>
          </a:prstGeom>
        </p:spPr>
      </p:pic>
      <p:pic>
        <p:nvPicPr>
          <p:cNvPr id="3" name="Picture 2" descr="Logo of Unseen">
            <a:extLst>
              <a:ext uri="{FF2B5EF4-FFF2-40B4-BE49-F238E27FC236}">
                <a16:creationId xmlns:a16="http://schemas.microsoft.com/office/drawing/2014/main" id="{CF5705D5-6FAE-4EA8-9566-70DB2BFCA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4603649"/>
            <a:ext cx="1441233" cy="4073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title" idx="4294967295"/>
          </p:nvPr>
        </p:nvSpPr>
        <p:spPr bwMode="auto">
          <a:xfrm>
            <a:off x="1619671" y="555526"/>
            <a:ext cx="5947942" cy="488301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6410" rtl="0" eaLnBrk="0" fontAlgn="base" latinLnBrk="0" hangingPunct="0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ＭＳ Ｐゴシック" charset="-128"/>
                <a:cs typeface="Georgia" charset="0"/>
              </a:rPr>
              <a:t>The challenge</a:t>
            </a: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1619672" y="1208221"/>
            <a:ext cx="5947942" cy="309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altLang="en-US" dirty="0"/>
              <a:t>Facing the evidence of climate change means we have to reflect on the activities that contribute, like manufacturing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In doing so, we also see the gross violations of human rights associated with modern slavery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As climate worsens, likely to see increases in climate-driven migration; people fleeing are likely to be vulnerable to exploitation</a:t>
            </a:r>
            <a:endParaRPr lang="en-US" altLang="en-US" sz="1400" dirty="0"/>
          </a:p>
          <a:p>
            <a:pPr>
              <a:spcAft>
                <a:spcPts val="600"/>
              </a:spcAft>
            </a:pPr>
            <a:r>
              <a:rPr lang="en-US" altLang="en-US" dirty="0"/>
              <a:t>MS PEC commissioned a study to generate evidence that can instigate change to make improvements on both fronts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Working with LUPC &amp; Unseen</a:t>
            </a:r>
          </a:p>
          <a:p>
            <a:endParaRPr lang="en-US" altLang="en-US" dirty="0"/>
          </a:p>
        </p:txBody>
      </p:sp>
      <p:grpSp>
        <p:nvGrpSpPr>
          <p:cNvPr id="2" name="Group 1" descr="Group of logos ">
            <a:extLst>
              <a:ext uri="{FF2B5EF4-FFF2-40B4-BE49-F238E27FC236}">
                <a16:creationId xmlns:a16="http://schemas.microsoft.com/office/drawing/2014/main" id="{A8B2B3D2-4891-47D3-B54D-A8305C46882F}"/>
              </a:ext>
            </a:extLst>
          </p:cNvPr>
          <p:cNvGrpSpPr/>
          <p:nvPr/>
        </p:nvGrpSpPr>
        <p:grpSpPr>
          <a:xfrm>
            <a:off x="348287" y="648443"/>
            <a:ext cx="1228099" cy="3805444"/>
            <a:chOff x="348287" y="648443"/>
            <a:chExt cx="1228099" cy="38054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FFBBA7-8B45-4A41-B4CE-F42AE9642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571" y="648443"/>
              <a:ext cx="769986" cy="71109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EAFA51-953F-444C-898D-FEF46A2A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37" y="4166072"/>
              <a:ext cx="1018420" cy="2878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DDC72A-62CC-48B7-AEC7-B4BB99947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287" y="1563638"/>
              <a:ext cx="861269" cy="8612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09A0D0-3006-4933-85E9-1AC19130B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571" y="3505133"/>
              <a:ext cx="1136815" cy="4411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B3E731-A7F3-4454-8DE3-6B3EA7D99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571" y="2715766"/>
              <a:ext cx="613337" cy="58267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C0D411-3BA8-4C49-A646-FC46E53C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22" y="942634"/>
            <a:ext cx="3712220" cy="265588"/>
          </a:xfrm>
          <a:prstGeom prst="rect">
            <a:avLst/>
          </a:prstGeom>
        </p:spPr>
      </p:pic>
      <p:pic>
        <p:nvPicPr>
          <p:cNvPr id="10" name="Picture 9" descr="Logo of Modern Slavery and Human Rights centre">
            <a:extLst>
              <a:ext uri="{FF2B5EF4-FFF2-40B4-BE49-F238E27FC236}">
                <a16:creationId xmlns:a16="http://schemas.microsoft.com/office/drawing/2014/main" id="{1480F39B-3F35-4243-8E40-7BF64B079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4659982"/>
            <a:ext cx="2592288" cy="400364"/>
          </a:xfrm>
          <a:prstGeom prst="rect">
            <a:avLst/>
          </a:prstGeom>
        </p:spPr>
      </p:pic>
      <p:pic>
        <p:nvPicPr>
          <p:cNvPr id="11" name="Picture 10" descr="Logo">
            <a:extLst>
              <a:ext uri="{FF2B5EF4-FFF2-40B4-BE49-F238E27FC236}">
                <a16:creationId xmlns:a16="http://schemas.microsoft.com/office/drawing/2014/main" id="{0FC3FDDC-C6AA-44CE-B588-8F6A34FD6C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6013" y="157749"/>
            <a:ext cx="1193329" cy="7955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title" idx="4294967295"/>
          </p:nvPr>
        </p:nvSpPr>
        <p:spPr bwMode="auto">
          <a:xfrm>
            <a:off x="1589977" y="555625"/>
            <a:ext cx="5978042" cy="476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6410" rtl="0" eaLnBrk="0" fontAlgn="base" latinLnBrk="0" hangingPunct="0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ＭＳ Ｐゴシック" charset="-128"/>
                <a:cs typeface="Georgia" charset="0"/>
              </a:rPr>
              <a:t>Our Approach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76386" y="1209600"/>
            <a:ext cx="6956054" cy="36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Investigate the intersection of modern slavery and climate change in multiple tiers of supply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Interviews:</a:t>
            </a:r>
          </a:p>
          <a:p>
            <a:pPr marL="56038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AD8900"/>
                </a:solidFill>
                <a:latin typeface="Georgia" charset="0"/>
                <a:ea typeface="ＭＳ Ｐゴシック" charset="-128"/>
              </a:rPr>
              <a:t>14</a:t>
            </a:r>
            <a:r>
              <a:rPr lang="en-US" altLang="en-US" sz="1400" dirty="0"/>
              <a:t> purchasing and sustainability professionals in member </a:t>
            </a:r>
            <a:r>
              <a:rPr lang="en-GB" altLang="en-US" sz="1400" dirty="0"/>
              <a:t>organisations</a:t>
            </a:r>
          </a:p>
          <a:p>
            <a:pPr marL="56038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AD8900"/>
                </a:solidFill>
                <a:latin typeface="Georgia" charset="0"/>
                <a:ea typeface="ＭＳ Ｐゴシック" charset="-128"/>
              </a:rPr>
              <a:t>21</a:t>
            </a:r>
            <a:r>
              <a:rPr lang="en-US" altLang="en-US" sz="1400" dirty="0"/>
              <a:t> account managers and sustainability professionals in suppliers, including tier 2 suppliers.</a:t>
            </a:r>
          </a:p>
          <a:p>
            <a:pPr marL="56038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AD8900"/>
                </a:solidFill>
                <a:latin typeface="Georgia" charset="0"/>
                <a:ea typeface="ＭＳ Ｐゴシック" charset="-128"/>
              </a:rPr>
              <a:t>5</a:t>
            </a:r>
            <a:r>
              <a:rPr lang="en-US" altLang="en-US" sz="1400" dirty="0"/>
              <a:t> intermediary organisations: those collecting supply chain data, mapping chains, conducting factory audits</a:t>
            </a:r>
          </a:p>
          <a:p>
            <a:pPr marL="56038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AD8900"/>
                </a:solidFill>
                <a:latin typeface="Georgia" charset="0"/>
                <a:ea typeface="ＭＳ Ｐゴシック" charset="-128"/>
              </a:rPr>
              <a:t>9</a:t>
            </a:r>
            <a:r>
              <a:rPr lang="en-US" altLang="en-US" sz="1400" dirty="0"/>
              <a:t> LUPC at different levels</a:t>
            </a:r>
          </a:p>
          <a:p>
            <a:pPr marL="56038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AD8900"/>
                </a:solidFill>
                <a:latin typeface="Georgia" charset="0"/>
                <a:ea typeface="ＭＳ Ｐゴシック" charset="-128"/>
              </a:rPr>
              <a:t>5</a:t>
            </a:r>
            <a:r>
              <a:rPr lang="en-US" altLang="en-US" sz="1400" dirty="0"/>
              <a:t> managers at modern-slavery focused organisations </a:t>
            </a:r>
          </a:p>
        </p:txBody>
      </p:sp>
      <p:grpSp>
        <p:nvGrpSpPr>
          <p:cNvPr id="4" name="Group 3" descr="Group of logos">
            <a:extLst>
              <a:ext uri="{FF2B5EF4-FFF2-40B4-BE49-F238E27FC236}">
                <a16:creationId xmlns:a16="http://schemas.microsoft.com/office/drawing/2014/main" id="{7A10D0CB-CA5A-4206-B301-95CE10BEEF21}"/>
              </a:ext>
            </a:extLst>
          </p:cNvPr>
          <p:cNvGrpSpPr/>
          <p:nvPr/>
        </p:nvGrpSpPr>
        <p:grpSpPr>
          <a:xfrm>
            <a:off x="348287" y="648443"/>
            <a:ext cx="1228099" cy="3805444"/>
            <a:chOff x="348287" y="648443"/>
            <a:chExt cx="1228099" cy="38054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1C396E-300E-4D00-AC28-B8DE93B2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571" y="648443"/>
              <a:ext cx="769986" cy="71109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B5581B-E492-459B-8F44-D4D003CF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37" y="4166072"/>
              <a:ext cx="1018420" cy="2878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034C1F-9D26-4E3A-912C-C9A2EE38C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287" y="1563638"/>
              <a:ext cx="861269" cy="8612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14F6B0-CC77-496C-823F-6ECD2DAF5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571" y="3505133"/>
              <a:ext cx="1136815" cy="4411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94D2DF-359A-4053-964B-05712742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571" y="2715766"/>
              <a:ext cx="613337" cy="582670"/>
            </a:xfrm>
            <a:prstGeom prst="rect">
              <a:avLst/>
            </a:prstGeom>
          </p:spPr>
        </p:pic>
      </p:grpSp>
      <p:pic>
        <p:nvPicPr>
          <p:cNvPr id="10" name="Picture 9" descr="Logo of Modern Slavery and Human Rights centre">
            <a:extLst>
              <a:ext uri="{FF2B5EF4-FFF2-40B4-BE49-F238E27FC236}">
                <a16:creationId xmlns:a16="http://schemas.microsoft.com/office/drawing/2014/main" id="{FAFAFB0A-DB7B-4BFC-BDDA-42D5F3313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659982"/>
            <a:ext cx="2592288" cy="4003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title" idx="4294967295"/>
          </p:nvPr>
        </p:nvSpPr>
        <p:spPr bwMode="auto">
          <a:xfrm>
            <a:off x="1589977" y="555625"/>
            <a:ext cx="5978042" cy="476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6410" rtl="0" eaLnBrk="0" fontAlgn="base" latinLnBrk="0" hangingPunct="0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ＭＳ Ｐゴシック" charset="-128"/>
                <a:cs typeface="Georgia" charset="0"/>
              </a:rPr>
              <a:t>Our 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ＭＳ Ｐゴシック" charset="-128"/>
                <a:cs typeface="Georgia" charset="0"/>
              </a:rPr>
              <a:t>(early)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ＭＳ Ｐゴシック" charset="-128"/>
                <a:cs typeface="Georgia" charset="0"/>
              </a:rPr>
              <a:t> Findings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76386" y="1209600"/>
            <a:ext cx="6596014" cy="30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There’s little acknowledgement of the links between climate change and modern slavery.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There is a lack of executive support to reduce modern slavery and climate change risks.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There is little knowledge from our participants of how to provide safeguarding of vulnerable individuals.</a:t>
            </a:r>
          </a:p>
          <a:p>
            <a:pPr marL="560388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Current actions may provide abusers pre-warning, allowing them to move vulnerable people to different sites.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grpSp>
        <p:nvGrpSpPr>
          <p:cNvPr id="4" name="Group 3" descr="Group of logos">
            <a:extLst>
              <a:ext uri="{FF2B5EF4-FFF2-40B4-BE49-F238E27FC236}">
                <a16:creationId xmlns:a16="http://schemas.microsoft.com/office/drawing/2014/main" id="{7A10D0CB-CA5A-4206-B301-95CE10BEEF21}"/>
              </a:ext>
            </a:extLst>
          </p:cNvPr>
          <p:cNvGrpSpPr/>
          <p:nvPr/>
        </p:nvGrpSpPr>
        <p:grpSpPr>
          <a:xfrm>
            <a:off x="348287" y="648443"/>
            <a:ext cx="1228099" cy="3805444"/>
            <a:chOff x="348287" y="648443"/>
            <a:chExt cx="1228099" cy="38054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1C396E-300E-4D00-AC28-B8DE93B2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571" y="648443"/>
              <a:ext cx="769986" cy="71109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B5581B-E492-459B-8F44-D4D003CF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37" y="4166072"/>
              <a:ext cx="1018420" cy="2878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034C1F-9D26-4E3A-912C-C9A2EE38C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287" y="1563638"/>
              <a:ext cx="861269" cy="8612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14F6B0-CC77-496C-823F-6ECD2DAF5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571" y="3505133"/>
              <a:ext cx="1136815" cy="4411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94D2DF-359A-4053-964B-05712742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571" y="2715766"/>
              <a:ext cx="613337" cy="582670"/>
            </a:xfrm>
            <a:prstGeom prst="rect">
              <a:avLst/>
            </a:prstGeom>
          </p:spPr>
        </p:pic>
      </p:grpSp>
      <p:pic>
        <p:nvPicPr>
          <p:cNvPr id="10" name="Picture 9" descr="Logo of Modern Slavery and Human Rights centre">
            <a:extLst>
              <a:ext uri="{FF2B5EF4-FFF2-40B4-BE49-F238E27FC236}">
                <a16:creationId xmlns:a16="http://schemas.microsoft.com/office/drawing/2014/main" id="{EB37797D-A14B-48FA-A41A-2622C939B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659982"/>
            <a:ext cx="2592288" cy="4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title" idx="4294967295"/>
          </p:nvPr>
        </p:nvSpPr>
        <p:spPr bwMode="auto">
          <a:xfrm>
            <a:off x="1589977" y="555625"/>
            <a:ext cx="5978042" cy="476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6410" rtl="0" eaLnBrk="0" fontAlgn="base" latinLnBrk="0" hangingPunct="0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ＭＳ Ｐゴシック" charset="-128"/>
                <a:cs typeface="Georgia" charset="0"/>
              </a:rPr>
              <a:t>Policy Recommendations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76386" y="1209600"/>
            <a:ext cx="6596014" cy="30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A clear mandate is needed across the public sector to address modern slavery and climate change risks in supply chains</a:t>
            </a:r>
          </a:p>
          <a:p>
            <a:pPr marL="560388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Where successes currently exist, it is usually driven by individual or small group desire for change; unsupported by Exec teams.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Develop mechanisms to </a:t>
            </a:r>
            <a:r>
              <a:rPr lang="en-US" altLang="en-US" sz="1400" i="1" dirty="0"/>
              <a:t>actively </a:t>
            </a:r>
            <a:r>
              <a:rPr lang="en-US" altLang="en-US" sz="1400" dirty="0"/>
              <a:t>manage these risks</a:t>
            </a:r>
          </a:p>
          <a:p>
            <a:pPr marL="560388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Interviews showed only Electronics Watch could provide evidence of protecting worker rights</a:t>
            </a:r>
          </a:p>
          <a:p>
            <a:pPr marL="560388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Use of assurance providers who actively audit should be expanded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1400" dirty="0"/>
              <a:t>Build coherence between public sector bodies involved in addressing modern slavery</a:t>
            </a:r>
          </a:p>
          <a:p>
            <a:pPr marL="560388" lvl="1" indent="-285750">
              <a:buFont typeface="Arial" panose="020B0604020202020204" pitchFamily="34" charset="0"/>
              <a:buChar char="•"/>
            </a:pPr>
            <a:r>
              <a:rPr lang="en-GB" altLang="en-US" sz="1400" dirty="0"/>
              <a:t>This is likely going to require a national effort and support</a:t>
            </a:r>
            <a:r>
              <a:rPr lang="en-US" altLang="en-US" sz="1400" dirty="0"/>
              <a:t> </a:t>
            </a:r>
          </a:p>
        </p:txBody>
      </p:sp>
      <p:grpSp>
        <p:nvGrpSpPr>
          <p:cNvPr id="2" name="Group 1" descr="Group of logos">
            <a:extLst>
              <a:ext uri="{FF2B5EF4-FFF2-40B4-BE49-F238E27FC236}">
                <a16:creationId xmlns:a16="http://schemas.microsoft.com/office/drawing/2014/main" id="{3A064911-23CD-1BCE-25B5-2E67232F94EF}"/>
              </a:ext>
            </a:extLst>
          </p:cNvPr>
          <p:cNvGrpSpPr/>
          <p:nvPr/>
        </p:nvGrpSpPr>
        <p:grpSpPr>
          <a:xfrm>
            <a:off x="348287" y="648443"/>
            <a:ext cx="3935681" cy="4411903"/>
            <a:chOff x="348287" y="648443"/>
            <a:chExt cx="3935681" cy="44119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10D0CB-CA5A-4206-B301-95CE10BEEF21}"/>
                </a:ext>
              </a:extLst>
            </p:cNvPr>
            <p:cNvGrpSpPr/>
            <p:nvPr/>
          </p:nvGrpSpPr>
          <p:grpSpPr>
            <a:xfrm>
              <a:off x="348287" y="648443"/>
              <a:ext cx="1228099" cy="3805444"/>
              <a:chOff x="348287" y="648443"/>
              <a:chExt cx="1228099" cy="380544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31C396E-300E-4D00-AC28-B8DE93B27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9571" y="648443"/>
                <a:ext cx="769986" cy="71109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7B5581B-E492-459B-8F44-D4D003CF0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37" y="4166072"/>
                <a:ext cx="1018420" cy="2878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F034C1F-9D26-4E3A-912C-C9A2EE38C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287" y="1563638"/>
                <a:ext cx="861269" cy="86126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814F6B0-CC77-496C-823F-6ECD2DAF5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571" y="3505133"/>
                <a:ext cx="1136815" cy="44119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94D2DF-359A-4053-964B-057127423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571" y="2715766"/>
                <a:ext cx="613337" cy="582670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857C64-434E-494B-8774-1350B93DC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1680" y="4659982"/>
              <a:ext cx="2592288" cy="400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287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title" idx="4294967295"/>
          </p:nvPr>
        </p:nvSpPr>
        <p:spPr bwMode="auto">
          <a:xfrm>
            <a:off x="1589977" y="555625"/>
            <a:ext cx="5978042" cy="476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6410" rtl="0" eaLnBrk="0" fontAlgn="base" latinLnBrk="0" hangingPunct="0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D8900"/>
                </a:solidFill>
                <a:effectLst/>
                <a:uLnTx/>
                <a:uFillTx/>
                <a:latin typeface="Georgia" charset="0"/>
                <a:ea typeface="ＭＳ Ｐゴシック" charset="-128"/>
                <a:cs typeface="Georgia" charset="0"/>
              </a:rPr>
              <a:t>Policy Recommendation 2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76386" y="1209600"/>
            <a:ext cx="6812038" cy="34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Separate weightings for modern slavery, climate change, and social value factors during procurement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Allow disqualification from public tendering for poor performance in these areas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Install mechanisms that increase data flow to help enforce framework conditions</a:t>
            </a:r>
          </a:p>
          <a:p>
            <a:pPr marL="56038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Instead of having buyers having to request production details, consider having some information flow.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Function-specific training for staff to manage issues identified during job performance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Increase spending with purchasing consortia to support the effective work that already exists</a:t>
            </a:r>
          </a:p>
        </p:txBody>
      </p:sp>
      <p:grpSp>
        <p:nvGrpSpPr>
          <p:cNvPr id="2" name="Group 1" descr="Group of logos">
            <a:extLst>
              <a:ext uri="{FF2B5EF4-FFF2-40B4-BE49-F238E27FC236}">
                <a16:creationId xmlns:a16="http://schemas.microsoft.com/office/drawing/2014/main" id="{3314951C-F2AC-D469-FC1D-563046FBC0BE}"/>
              </a:ext>
            </a:extLst>
          </p:cNvPr>
          <p:cNvGrpSpPr/>
          <p:nvPr/>
        </p:nvGrpSpPr>
        <p:grpSpPr>
          <a:xfrm>
            <a:off x="348287" y="648443"/>
            <a:ext cx="3935681" cy="4411903"/>
            <a:chOff x="348287" y="648443"/>
            <a:chExt cx="3935681" cy="44119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10D0CB-CA5A-4206-B301-95CE10BEEF21}"/>
                </a:ext>
              </a:extLst>
            </p:cNvPr>
            <p:cNvGrpSpPr/>
            <p:nvPr/>
          </p:nvGrpSpPr>
          <p:grpSpPr>
            <a:xfrm>
              <a:off x="348287" y="648443"/>
              <a:ext cx="1228099" cy="3805444"/>
              <a:chOff x="348287" y="648443"/>
              <a:chExt cx="1228099" cy="380544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31C396E-300E-4D00-AC28-B8DE93B27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9571" y="648443"/>
                <a:ext cx="769986" cy="71109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7B5581B-E492-459B-8F44-D4D003CF0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37" y="4166072"/>
                <a:ext cx="1018420" cy="2878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F034C1F-9D26-4E3A-912C-C9A2EE38C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287" y="1563638"/>
                <a:ext cx="861269" cy="86126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814F6B0-CC77-496C-823F-6ECD2DAF5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571" y="3505133"/>
                <a:ext cx="1136815" cy="44119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94D2DF-359A-4053-964B-057127423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571" y="2715766"/>
                <a:ext cx="613337" cy="582670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AD91AD-4282-4F23-8A03-F62C65F0B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1680" y="4659982"/>
              <a:ext cx="2592288" cy="400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090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5205b1-002c-4fa7-9946-11dda463864a">
      <Terms xmlns="http://schemas.microsoft.com/office/infopath/2007/PartnerControls"/>
    </lcf76f155ced4ddcb4097134ff3c332f>
    <TaxCatchAll xmlns="713a21fc-5601-4159-9430-57a6e626e48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3E797321154982784D1B68E93C41" ma:contentTypeVersion="16" ma:contentTypeDescription="Create a new document." ma:contentTypeScope="" ma:versionID="962f9ff72142cfdc3ae5a89deaab9157">
  <xsd:schema xmlns:xsd="http://www.w3.org/2001/XMLSchema" xmlns:xs="http://www.w3.org/2001/XMLSchema" xmlns:p="http://schemas.microsoft.com/office/2006/metadata/properties" xmlns:ns2="ed5205b1-002c-4fa7-9946-11dda463864a" xmlns:ns3="713a21fc-5601-4159-9430-57a6e626e48a" targetNamespace="http://schemas.microsoft.com/office/2006/metadata/properties" ma:root="true" ma:fieldsID="be9ce8912bcf0b6ec784afa8c9782a41" ns2:_="" ns3:_="">
    <xsd:import namespace="ed5205b1-002c-4fa7-9946-11dda463864a"/>
    <xsd:import namespace="713a21fc-5601-4159-9430-57a6e626e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205b1-002c-4fa7-9946-11dda4638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12f23b-0dde-4d46-bd58-a37ab3ccfb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21fc-5601-4159-9430-57a6e626e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99857b-0aa7-479b-bf2a-ad7c1b7d3258}" ma:internalName="TaxCatchAll" ma:showField="CatchAllData" ma:web="713a21fc-5601-4159-9430-57a6e626e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A24AA-D27A-4F52-B007-36F278DEE5C9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713a21fc-5601-4159-9430-57a6e626e48a"/>
    <ds:schemaRef ds:uri="http://schemas.microsoft.com/office/2006/documentManagement/types"/>
    <ds:schemaRef ds:uri="http://schemas.openxmlformats.org/package/2006/metadata/core-properties"/>
    <ds:schemaRef ds:uri="ed5205b1-002c-4fa7-9946-11dda463864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A82E57B-92FA-4B3F-8D67-D41181879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205b1-002c-4fa7-9946-11dda463864a"/>
    <ds:schemaRef ds:uri="713a21fc-5601-4159-9430-57a6e626e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F0F25-A799-4D12-BAE2-BFFF8B0437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506</TotalTime>
  <Words>432</Words>
  <Application>Microsoft Office PowerPoint</Application>
  <PresentationFormat>On-screen Show (16:9)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Georgia</vt:lpstr>
      <vt:lpstr>Tahoma</vt:lpstr>
      <vt:lpstr>Custom Design</vt:lpstr>
      <vt:lpstr>Dr Kyle Alves</vt:lpstr>
      <vt:lpstr>Intersecting Sustainabilities: Protecting both people and planet in supply chains</vt:lpstr>
      <vt:lpstr>The challenge</vt:lpstr>
      <vt:lpstr>Our Approach</vt:lpstr>
      <vt:lpstr>Our (early) Findings</vt:lpstr>
      <vt:lpstr>Policy Recommendations</vt:lpstr>
      <vt:lpstr>Policy Recommendation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Timothy White</cp:lastModifiedBy>
  <cp:revision>53</cp:revision>
  <cp:lastPrinted>2016-04-26T08:55:24Z</cp:lastPrinted>
  <dcterms:created xsi:type="dcterms:W3CDTF">2016-04-27T08:32:31Z</dcterms:created>
  <dcterms:modified xsi:type="dcterms:W3CDTF">2023-11-20T13:58:08Z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0x010100294F3E797321154982784D1B68E93C41</vt:lpwstr>
  </property>
  <property fmtid="{D5CDD505-2E9C-101B-9397-08002B2CF9AE}" pid="3" name="MediaServiceImageTags">
    <vt:lpwstr/>
  </property>
</Properties>
</file>