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711" r:id="rId5"/>
  </p:sldMasterIdLst>
  <p:notesMasterIdLst>
    <p:notesMasterId r:id="rId14"/>
  </p:notesMasterIdLst>
  <p:sldIdLst>
    <p:sldId id="256" r:id="rId6"/>
    <p:sldId id="264" r:id="rId7"/>
    <p:sldId id="261" r:id="rId8"/>
    <p:sldId id="258" r:id="rId9"/>
    <p:sldId id="260" r:id="rId10"/>
    <p:sldId id="259" r:id="rId11"/>
    <p:sldId id="265" r:id="rId12"/>
    <p:sldId id="262" r:id="rId13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FB935-719C-43CB-BB10-FA1065352F51}" v="366" dt="2023-11-14T15:37:5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>
      <p:cViewPr varScale="1">
        <p:scale>
          <a:sx n="62" d="100"/>
          <a:sy n="62" d="100"/>
        </p:scale>
        <p:origin x="1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90279B-E2FF-4224-A60E-B3F4D2179D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39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/>
              <a:t>Before we get going, let’s just go around and talk about how we use social media – how much do you know?</a:t>
            </a:r>
          </a:p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0279B-E2FF-4224-A60E-B3F4D2179D03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374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2762-63B8-624F-8BB4-554F5BAD7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9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2762-63B8-624F-8BB4-554F5BAD7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2762-63B8-624F-8BB4-554F5BAD7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werPoint2-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6368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272988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6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4727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472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274638"/>
            <a:ext cx="8291512" cy="472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9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607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47625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47625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2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werPoint2-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6368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209780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11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19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7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15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1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670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45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363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4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4727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472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26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0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9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5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30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owerPoint-white backgroun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762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white 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762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37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ll2wales.gov.wales/" TargetMode="External"/><Relationship Id="rId3" Type="http://schemas.openxmlformats.org/officeDocument/2006/relationships/hyperlink" Target="http://www.gov.uk/find-tender" TargetMode="External"/><Relationship Id="rId7" Type="http://schemas.openxmlformats.org/officeDocument/2006/relationships/hyperlink" Target="https://www.leidos-supply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contracts.mod.uk/" TargetMode="External"/><Relationship Id="rId5" Type="http://schemas.openxmlformats.org/officeDocument/2006/relationships/hyperlink" Target="https://www.contractsfinder.service.gov.uk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plyingthesouthwest.org.uk/" TargetMode="External"/><Relationship Id="rId2" Type="http://schemas.openxmlformats.org/officeDocument/2006/relationships/hyperlink" Target="https://procontract.due-north.com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tamis-1928.my.site.com/s/Welc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sell2.in-tend.co.uk/blpd/" TargetMode="External"/><Relationship Id="rId5" Type="http://schemas.openxmlformats.org/officeDocument/2006/relationships/hyperlink" Target="https://uk.eu-supply.com/login.asp?B=NHSSW&amp;_ga=2.106013319.548156485.1698666762-280168916.1698666762" TargetMode="External"/><Relationship Id="rId4" Type="http://schemas.openxmlformats.org/officeDocument/2006/relationships/hyperlink" Target="https://bluelight.eu-supply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in-tendhost.co.uk/he/aspx/Home" TargetMode="External"/><Relationship Id="rId7" Type="http://schemas.openxmlformats.org/officeDocument/2006/relationships/hyperlink" Target="https://www.in-tend.co.uk/" TargetMode="External"/><Relationship Id="rId2" Type="http://schemas.openxmlformats.org/officeDocument/2006/relationships/hyperlink" Target="https://tenders.bris.ac.uk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officeforstudents.org.uk/procurement/" TargetMode="External"/><Relationship Id="rId5" Type="http://schemas.openxmlformats.org/officeDocument/2006/relationships/hyperlink" Target="https://www.delta-esourcing.com/respond/DC4BWE63T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bath.ac.uk/procurement/contracts/index.html" TargetMode="Externa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in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E4218F-0252-7648-6369-417B564DD7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9232" y="1993051"/>
            <a:ext cx="585767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to find opportunities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6023A-FF1C-54E7-38F1-3C4694B326B5}"/>
              </a:ext>
            </a:extLst>
          </p:cNvPr>
          <p:cNvSpPr txBox="1"/>
          <p:nvPr/>
        </p:nvSpPr>
        <p:spPr>
          <a:xfrm>
            <a:off x="1949116" y="2700937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Tanya Nathan</a:t>
            </a:r>
          </a:p>
        </p:txBody>
      </p:sp>
      <p:pic>
        <p:nvPicPr>
          <p:cNvPr id="5" name="Picture 4" descr="A picture containing text, tree, outdoor,  electric vehicle">
            <a:extLst>
              <a:ext uri="{FF2B5EF4-FFF2-40B4-BE49-F238E27FC236}">
                <a16:creationId xmlns:a16="http://schemas.microsoft.com/office/drawing/2014/main" id="{2284582B-A884-7F94-BBC5-495AAB248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08" y="2672207"/>
            <a:ext cx="4639235" cy="30928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BB75-0D12-4FC3-A510-B7F06628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take one thing away…</a:t>
            </a:r>
          </a:p>
        </p:txBody>
      </p:sp>
      <p:pic>
        <p:nvPicPr>
          <p:cNvPr id="4" name="Picture 3" descr="Logos for Gov.uk and Find a Tender">
            <a:extLst>
              <a:ext uri="{FF2B5EF4-FFF2-40B4-BE49-F238E27FC236}">
                <a16:creationId xmlns:a16="http://schemas.microsoft.com/office/drawing/2014/main" id="{922F807E-C493-4008-AFB5-3E7EFD2A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" y="1410581"/>
            <a:ext cx="7846424" cy="41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7EAB02F-6CBD-42B0-AD02-C9CF142618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575" y="301575"/>
            <a:ext cx="170216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National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52696"/>
              </p:ext>
            </p:extLst>
          </p:nvPr>
        </p:nvGraphicFramePr>
        <p:xfrm>
          <a:off x="775855" y="923679"/>
          <a:ext cx="7419321" cy="924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302">
                <a:tc>
                  <a:txBody>
                    <a:bodyPr/>
                    <a:lstStyle/>
                    <a:p>
                      <a:r>
                        <a:rPr lang="en-US" sz="1400" dirty="0"/>
                        <a:t>UK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Portal</a:t>
                      </a:r>
                      <a:r>
                        <a:rPr lang="en-US" sz="1400" baseline="0" dirty="0"/>
                        <a:t> details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42">
                <a:tc>
                  <a:txBody>
                    <a:bodyPr/>
                    <a:lstStyle/>
                    <a:p>
                      <a:r>
                        <a:rPr lang="en-US" sz="1400" dirty="0"/>
                        <a:t>Find a Tender Service (FTS)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www.gov.uk/find-tender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           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 descr="Logo of HM Government">
            <a:extLst>
              <a:ext uri="{FF2B5EF4-FFF2-40B4-BE49-F238E27FC236}">
                <a16:creationId xmlns:a16="http://schemas.microsoft.com/office/drawing/2014/main" id="{B5FBFFB5-8553-44D9-8B60-F16920210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668" y="1278301"/>
            <a:ext cx="1530467" cy="55957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947792"/>
              </p:ext>
            </p:extLst>
          </p:nvPr>
        </p:nvGraphicFramePr>
        <p:xfrm>
          <a:off x="775855" y="1837878"/>
          <a:ext cx="7419318" cy="27601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226">
                <a:tc>
                  <a:txBody>
                    <a:bodyPr/>
                    <a:lstStyle/>
                    <a:p>
                      <a:r>
                        <a:rPr lang="en-US" sz="1400" dirty="0"/>
                        <a:t>Central Government and Defence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Portal</a:t>
                      </a:r>
                      <a:r>
                        <a:rPr lang="en-US" sz="1400" baseline="0" dirty="0"/>
                        <a:t> details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08">
                <a:tc>
                  <a:txBody>
                    <a:bodyPr/>
                    <a:lstStyle/>
                    <a:p>
                      <a:r>
                        <a:rPr lang="en-US" sz="1400" dirty="0"/>
                        <a:t>Contracts Finder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https://www.contractsfinder.service.gov.uk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Below threshold</a:t>
                      </a:r>
                    </a:p>
                    <a:p>
                      <a:r>
                        <a:rPr lang="en-US" sz="1400" dirty="0"/>
                        <a:t>England-only</a:t>
                      </a:r>
                    </a:p>
                    <a:p>
                      <a:r>
                        <a:rPr lang="en-US" sz="1400" dirty="0"/>
                        <a:t>Includes some supply chain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608">
                <a:tc>
                  <a:txBody>
                    <a:bodyPr/>
                    <a:lstStyle/>
                    <a:p>
                      <a:r>
                        <a:rPr lang="en-US" sz="1400" dirty="0"/>
                        <a:t>MOD (Defence</a:t>
                      </a:r>
                      <a:r>
                        <a:rPr lang="en-US" sz="1400" baseline="0" dirty="0"/>
                        <a:t> Tenders Online)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https://www.contracts.mod.uk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Defence rules apply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Leidos – on behalf</a:t>
                      </a:r>
                      <a:r>
                        <a:rPr lang="en-US" sz="1400" baseline="0" dirty="0"/>
                        <a:t> of the Ministry of Defence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https://www.leidos-supply.uk/</a:t>
                      </a:r>
                      <a:endParaRPr lang="en-US" sz="14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Supporting equipment (non-lethal)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83B225-E528-404E-9C85-41B430C35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90762"/>
              </p:ext>
            </p:extLst>
          </p:nvPr>
        </p:nvGraphicFramePr>
        <p:xfrm>
          <a:off x="775855" y="4598032"/>
          <a:ext cx="7419321" cy="1112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107">
                  <a:extLst>
                    <a:ext uri="{9D8B030D-6E8A-4147-A177-3AD203B41FA5}">
                      <a16:colId xmlns:a16="http://schemas.microsoft.com/office/drawing/2014/main" val="817063987"/>
                    </a:ext>
                  </a:extLst>
                </a:gridCol>
                <a:gridCol w="2473107">
                  <a:extLst>
                    <a:ext uri="{9D8B030D-6E8A-4147-A177-3AD203B41FA5}">
                      <a16:colId xmlns:a16="http://schemas.microsoft.com/office/drawing/2014/main" val="271506683"/>
                    </a:ext>
                  </a:extLst>
                </a:gridCol>
                <a:gridCol w="2473107">
                  <a:extLst>
                    <a:ext uri="{9D8B030D-6E8A-4147-A177-3AD203B41FA5}">
                      <a16:colId xmlns:a16="http://schemas.microsoft.com/office/drawing/2014/main" val="586330541"/>
                    </a:ext>
                  </a:extLst>
                </a:gridCol>
              </a:tblGrid>
              <a:tr h="450308">
                <a:tc>
                  <a:txBody>
                    <a:bodyPr/>
                    <a:lstStyle/>
                    <a:p>
                      <a:r>
                        <a:rPr lang="en-US" sz="1400" dirty="0"/>
                        <a:t>Wales-only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Portal</a:t>
                      </a:r>
                      <a:r>
                        <a:rPr lang="en-US" sz="1400" baseline="0" dirty="0"/>
                        <a:t> details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2455857"/>
                  </a:ext>
                </a:extLst>
              </a:tr>
              <a:tr h="662632">
                <a:tc>
                  <a:txBody>
                    <a:bodyPr/>
                    <a:lstStyle/>
                    <a:p>
                      <a:r>
                        <a:rPr lang="en-US" sz="1400" dirty="0"/>
                        <a:t>Sell 2 Wales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www.sell2wales.gov.wales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            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3447932"/>
                  </a:ext>
                </a:extLst>
              </a:tr>
            </a:tbl>
          </a:graphicData>
        </a:graphic>
      </p:graphicFrame>
      <p:pic>
        <p:nvPicPr>
          <p:cNvPr id="6" name="Picture 5" descr="Sell 2 Wales logo">
            <a:extLst>
              <a:ext uri="{FF2B5EF4-FFF2-40B4-BE49-F238E27FC236}">
                <a16:creationId xmlns:a16="http://schemas.microsoft.com/office/drawing/2014/main" id="{918A83E0-64E5-462F-8E86-02F3EA097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922" y="5021468"/>
            <a:ext cx="1757214" cy="5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633815-5F93-4366-B423-56DA6F79A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4339" y="246279"/>
            <a:ext cx="272491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Local Government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72952"/>
              </p:ext>
            </p:extLst>
          </p:nvPr>
        </p:nvGraphicFramePr>
        <p:xfrm>
          <a:off x="776123" y="957129"/>
          <a:ext cx="7246347" cy="38091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44">
                <a:tc>
                  <a:txBody>
                    <a:bodyPr/>
                    <a:lstStyle/>
                    <a:p>
                      <a:r>
                        <a:rPr lang="en-US" sz="1400" dirty="0"/>
                        <a:t>PIP Local Authorities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Portal</a:t>
                      </a:r>
                      <a:r>
                        <a:rPr lang="en-US" sz="1400" baseline="0" dirty="0"/>
                        <a:t> details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System used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Bristol City Council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https://procontract.due-north.com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ProContract provided</a:t>
                      </a:r>
                      <a:r>
                        <a:rPr lang="en-US" sz="1400" baseline="0" dirty="0"/>
                        <a:t> by </a:t>
                      </a:r>
                      <a:r>
                        <a:rPr lang="en-US" sz="1400" baseline="0" dirty="0" err="1"/>
                        <a:t>Proactis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Bath</a:t>
                      </a:r>
                      <a:r>
                        <a:rPr lang="en-US" sz="1400" baseline="0" dirty="0"/>
                        <a:t> &amp; North East Somerset Council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https://www.supplyingthesouthwest.org.uk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ProContract provided</a:t>
                      </a:r>
                      <a:r>
                        <a:rPr lang="en-US" sz="1400" baseline="0" dirty="0"/>
                        <a:t> by </a:t>
                      </a:r>
                      <a:r>
                        <a:rPr lang="en-US" sz="1400" baseline="0" dirty="0" err="1"/>
                        <a:t>Proactis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624">
                <a:tc>
                  <a:txBody>
                    <a:bodyPr/>
                    <a:lstStyle/>
                    <a:p>
                      <a:r>
                        <a:rPr lang="en-US" sz="1400" dirty="0"/>
                        <a:t>North</a:t>
                      </a:r>
                      <a:r>
                        <a:rPr lang="en-US" sz="1400" baseline="0" dirty="0"/>
                        <a:t> Somerset Council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375">
                <a:tc>
                  <a:txBody>
                    <a:bodyPr/>
                    <a:lstStyle/>
                    <a:p>
                      <a:r>
                        <a:rPr lang="en-US" sz="1400"/>
                        <a:t>South Gloucestershire</a:t>
                      </a:r>
                      <a:r>
                        <a:rPr lang="en-US" sz="1400" baseline="0"/>
                        <a:t> Council</a:t>
                      </a:r>
                      <a:endParaRPr lang="en-US" sz="1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252821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Sedgemoor District Council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Logo of the Supplying the South West procurement portal&#10;">
            <a:extLst>
              <a:ext uri="{FF2B5EF4-FFF2-40B4-BE49-F238E27FC236}">
                <a16:creationId xmlns:a16="http://schemas.microsoft.com/office/drawing/2014/main" id="{59C695D8-3EE7-3248-FEA5-B8DBB035F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69" y="4836151"/>
            <a:ext cx="4379861" cy="7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F8C369-4C5F-4BFB-A6CB-C200F7DF7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5216" y="345044"/>
            <a:ext cx="272491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Blue Lights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54191"/>
              </p:ext>
            </p:extLst>
          </p:nvPr>
        </p:nvGraphicFramePr>
        <p:xfrm>
          <a:off x="533071" y="1009909"/>
          <a:ext cx="7246347" cy="4227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44">
                <a:tc>
                  <a:txBody>
                    <a:bodyPr/>
                    <a:lstStyle/>
                    <a:p>
                      <a:r>
                        <a:rPr lang="en-US" sz="1400" dirty="0"/>
                        <a:t>Blue Light</a:t>
                      </a:r>
                      <a:r>
                        <a:rPr lang="en-US" sz="1400" baseline="0" dirty="0"/>
                        <a:t> and Health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Portal</a:t>
                      </a:r>
                      <a:r>
                        <a:rPr lang="en-US" sz="1400" baseline="0" dirty="0"/>
                        <a:t> details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System</a:t>
                      </a:r>
                      <a:r>
                        <a:rPr lang="en-US" sz="1400" baseline="0" dirty="0"/>
                        <a:t> used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South West Ambulance Service NHS</a:t>
                      </a:r>
                      <a:r>
                        <a:rPr lang="en-US" sz="1400" baseline="0" dirty="0"/>
                        <a:t> Foundation Trust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3"/>
                        </a:rPr>
                        <a:t>Welcome (site.com)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Atamis e-sourcing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Avon &amp; Somerset</a:t>
                      </a:r>
                      <a:r>
                        <a:rPr lang="en-US" sz="1400" baseline="0" dirty="0"/>
                        <a:t> Police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>
                          <a:effectLst/>
                          <a:hlinkClick r:id="rId4"/>
                        </a:rPr>
                        <a:t>https://bluelight.eu-supply.com/</a:t>
                      </a:r>
                      <a:endParaRPr lang="en-US" sz="1400" kern="1200" dirty="0">
                        <a:effectLst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EU-supply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Avon Fire and Rescue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>
                          <a:effectLst/>
                          <a:hlinkClick r:id="rId4"/>
                        </a:rPr>
                        <a:t>https://bluelight.eu-supply.com/</a:t>
                      </a:r>
                      <a:endParaRPr lang="en-US" sz="1400" kern="1200" dirty="0">
                        <a:effectLst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EU-supply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NHS Purchasing</a:t>
                      </a:r>
                      <a:r>
                        <a:rPr lang="en-US" sz="1400" baseline="0" dirty="0"/>
                        <a:t> Consortium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5"/>
                        </a:rPr>
                        <a:t>NHSSW (eu-supply.com)</a:t>
                      </a:r>
                      <a:endParaRPr lang="en-US" sz="1400" kern="1200" dirty="0">
                        <a:effectLst/>
                      </a:endParaRPr>
                    </a:p>
                    <a:p>
                      <a:endParaRPr lang="en-US" sz="1400" kern="1200" dirty="0">
                        <a:effectLst/>
                      </a:endParaRPr>
                    </a:p>
                    <a:p>
                      <a:endParaRPr lang="en-US" sz="1400" kern="1200" dirty="0">
                        <a:effectLst/>
                      </a:endParaRPr>
                    </a:p>
                    <a:p>
                      <a:endParaRPr lang="en-US" sz="1400" kern="1200" dirty="0">
                        <a:effectLst/>
                      </a:endParaRPr>
                    </a:p>
                    <a:p>
                      <a:endParaRPr lang="en-US" sz="1400" kern="1200" dirty="0">
                        <a:effectLst/>
                      </a:endParaRPr>
                    </a:p>
                    <a:p>
                      <a:endParaRPr lang="en-US" sz="1400" kern="1200" dirty="0">
                        <a:effectLst/>
                      </a:endParaRPr>
                    </a:p>
                    <a:p>
                      <a:endParaRPr lang="en-US" sz="1400" kern="1200" dirty="0">
                        <a:effectLst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EU-supply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A6CABE-EA60-9E46-B607-231CEF71F83E}"/>
              </a:ext>
            </a:extLst>
          </p:cNvPr>
          <p:cNvSpPr txBox="1"/>
          <p:nvPr/>
        </p:nvSpPr>
        <p:spPr>
          <a:xfrm>
            <a:off x="2337165" y="4591162"/>
            <a:ext cx="462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https://sell2.in-tend.co.uk/blpd/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2497C-B86A-C4A2-DE0F-0D871EB42681}"/>
              </a:ext>
            </a:extLst>
          </p:cNvPr>
          <p:cNvSpPr txBox="1"/>
          <p:nvPr/>
        </p:nvSpPr>
        <p:spPr>
          <a:xfrm>
            <a:off x="535143" y="4221830"/>
            <a:ext cx="670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 many Police Forces and Fire Service are transitioning to:</a:t>
            </a:r>
          </a:p>
        </p:txBody>
      </p:sp>
    </p:spTree>
    <p:extLst>
      <p:ext uri="{BB962C8B-B14F-4D97-AF65-F5344CB8AC3E}">
        <p14:creationId xmlns:p14="http://schemas.microsoft.com/office/powerpoint/2010/main" val="85388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9C6AE5-466C-486E-A5BA-B089114199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27598"/>
            <a:ext cx="272491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Higher Education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94784"/>
              </p:ext>
            </p:extLst>
          </p:nvPr>
        </p:nvGraphicFramePr>
        <p:xfrm>
          <a:off x="478374" y="882004"/>
          <a:ext cx="7619024" cy="48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671">
                <a:tc>
                  <a:txBody>
                    <a:bodyPr/>
                    <a:lstStyle/>
                    <a:p>
                      <a:r>
                        <a:rPr lang="en-US" sz="1400" dirty="0"/>
                        <a:t>PIP Universities and other</a:t>
                      </a:r>
                      <a:r>
                        <a:rPr lang="en-US" sz="1400" baseline="0" dirty="0"/>
                        <a:t> Education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Portal</a:t>
                      </a:r>
                      <a:r>
                        <a:rPr lang="en-US" sz="1400" baseline="0" dirty="0"/>
                        <a:t> details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System</a:t>
                      </a:r>
                      <a:r>
                        <a:rPr lang="en-US" sz="1400" baseline="0" dirty="0"/>
                        <a:t> used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10">
                <a:tc>
                  <a:txBody>
                    <a:bodyPr/>
                    <a:lstStyle/>
                    <a:p>
                      <a:r>
                        <a:rPr lang="en-US" sz="1400" dirty="0"/>
                        <a:t>University</a:t>
                      </a:r>
                      <a:r>
                        <a:rPr lang="en-US" sz="1400" baseline="0" dirty="0"/>
                        <a:t> of Bristol 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https://tenders.bris.ac.uk/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Bravo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963">
                <a:tc>
                  <a:txBody>
                    <a:bodyPr/>
                    <a:lstStyle/>
                    <a:p>
                      <a:r>
                        <a:rPr lang="en-US" sz="1400" dirty="0"/>
                        <a:t>University</a:t>
                      </a:r>
                      <a:r>
                        <a:rPr lang="en-US" sz="1400" baseline="0" dirty="0"/>
                        <a:t> of the West of England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https://in-tendhost.co.uk/he/aspx/Home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InTend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University of Bath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http://www.bath.ac.uk/procurement/contracts/index.html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198">
                <a:tc>
                  <a:txBody>
                    <a:bodyPr/>
                    <a:lstStyle/>
                    <a:p>
                      <a:r>
                        <a:rPr lang="en-US" sz="1400" dirty="0"/>
                        <a:t>Bath Spa University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https://www.delta-esourcing.com/respond/DC4BWE63TF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Office for Students</a:t>
                      </a:r>
                    </a:p>
                    <a:p>
                      <a:r>
                        <a:rPr lang="en-US" sz="1400" dirty="0"/>
                        <a:t>(HE regulator, based in Bristol)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Procurement - Office for Students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5178229"/>
                  </a:ext>
                </a:extLst>
              </a:tr>
              <a:tr h="771436">
                <a:tc>
                  <a:txBody>
                    <a:bodyPr/>
                    <a:lstStyle/>
                    <a:p>
                      <a:r>
                        <a:rPr lang="en-US" sz="1400" dirty="0"/>
                        <a:t>Cabot</a:t>
                      </a:r>
                      <a:r>
                        <a:rPr lang="en-US" sz="1400" baseline="0" dirty="0"/>
                        <a:t> Learning Federation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https://www.in-tend.co.uk/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InTend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Logo of Jaggaer e-sourcing">
            <a:extLst>
              <a:ext uri="{FF2B5EF4-FFF2-40B4-BE49-F238E27FC236}">
                <a16:creationId xmlns:a16="http://schemas.microsoft.com/office/drawing/2014/main" id="{6F335A6C-8717-4E6D-9386-0E156C7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373" y="1687089"/>
            <a:ext cx="1821656" cy="242888"/>
          </a:xfrm>
          <a:prstGeom prst="rect">
            <a:avLst/>
          </a:prstGeom>
        </p:spPr>
      </p:pic>
      <p:pic>
        <p:nvPicPr>
          <p:cNvPr id="6" name="Picture 5" descr="Logo of In-tend ">
            <a:extLst>
              <a:ext uri="{FF2B5EF4-FFF2-40B4-BE49-F238E27FC236}">
                <a16:creationId xmlns:a16="http://schemas.microsoft.com/office/drawing/2014/main" id="{511847E4-76BB-4C9B-AD6E-4E13D5A83C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5330" y="2096938"/>
            <a:ext cx="647312" cy="647312"/>
          </a:xfrm>
          <a:prstGeom prst="rect">
            <a:avLst/>
          </a:prstGeom>
        </p:spPr>
      </p:pic>
      <p:pic>
        <p:nvPicPr>
          <p:cNvPr id="4" name="Picture 3" descr="The logo of Delta e-sourcing&#10;&#10;&#10;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25" y="2950222"/>
            <a:ext cx="1843161" cy="540661"/>
          </a:xfrm>
          <a:prstGeom prst="rect">
            <a:avLst/>
          </a:prstGeom>
        </p:spPr>
      </p:pic>
      <p:pic>
        <p:nvPicPr>
          <p:cNvPr id="3" name="Picture 2" descr="Log of Delta e-sourcing">
            <a:extLst>
              <a:ext uri="{FF2B5EF4-FFF2-40B4-BE49-F238E27FC236}">
                <a16:creationId xmlns:a16="http://schemas.microsoft.com/office/drawing/2014/main" id="{76D50A0F-EE83-8D38-E5FB-1680F7156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25" y="4139453"/>
            <a:ext cx="1843161" cy="540661"/>
          </a:xfrm>
          <a:prstGeom prst="rect">
            <a:avLst/>
          </a:prstGeom>
        </p:spPr>
      </p:pic>
      <p:pic>
        <p:nvPicPr>
          <p:cNvPr id="8" name="Picture 7" descr="Logo of In-Tend">
            <a:extLst>
              <a:ext uri="{FF2B5EF4-FFF2-40B4-BE49-F238E27FC236}">
                <a16:creationId xmlns:a16="http://schemas.microsoft.com/office/drawing/2014/main" id="{22181F1A-166F-43D3-AAE6-9FEF8176A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067" y="4847255"/>
            <a:ext cx="647312" cy="6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8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F8C369-4C5F-4BFB-A6CB-C200F7DF7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12" y="265158"/>
            <a:ext cx="426987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 Frameworks Promoters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F945AB-F987-97BF-77E5-CDF86C2F9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78086"/>
              </p:ext>
            </p:extLst>
          </p:nvPr>
        </p:nvGraphicFramePr>
        <p:xfrm>
          <a:off x="71212" y="794328"/>
          <a:ext cx="8879907" cy="48415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398">
                <a:tc>
                  <a:txBody>
                    <a:bodyPr/>
                    <a:lstStyle/>
                    <a:p>
                      <a:r>
                        <a:rPr lang="en-US" sz="1400" dirty="0"/>
                        <a:t>Who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Main Customers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884">
                <a:tc>
                  <a:txBody>
                    <a:bodyPr/>
                    <a:lstStyle/>
                    <a:p>
                      <a:r>
                        <a:rPr lang="en-US" sz="1400" dirty="0"/>
                        <a:t>Crown Commercial 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Direct: Central Government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Indirect: Wider Public Sector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10">
                <a:tc>
                  <a:txBody>
                    <a:bodyPr/>
                    <a:lstStyle/>
                    <a:p>
                      <a:r>
                        <a:rPr lang="en-US" sz="1400" dirty="0"/>
                        <a:t>YPO</a:t>
                      </a:r>
                    </a:p>
                    <a:p>
                      <a:r>
                        <a:rPr lang="en-US" sz="1400" dirty="0"/>
                        <a:t>NEPO</a:t>
                      </a:r>
                    </a:p>
                    <a:p>
                      <a:r>
                        <a:rPr lang="en-US" sz="1400" dirty="0"/>
                        <a:t>ESPO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Wider Public Sector </a:t>
                      </a:r>
                    </a:p>
                    <a:p>
                      <a:r>
                        <a:rPr lang="en-US" sz="1400" dirty="0"/>
                        <a:t>(esp. Local Government)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97">
                <a:tc>
                  <a:txBody>
                    <a:bodyPr/>
                    <a:lstStyle/>
                    <a:p>
                      <a:r>
                        <a:rPr lang="en-US" sz="1400" dirty="0"/>
                        <a:t>NHS SBS</a:t>
                      </a:r>
                    </a:p>
                    <a:p>
                      <a:r>
                        <a:rPr lang="en-US" sz="1400" dirty="0"/>
                        <a:t>Bristol &amp; Weston NHS Purchasing Consortium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8074">
                <a:tc>
                  <a:txBody>
                    <a:bodyPr/>
                    <a:lstStyle/>
                    <a:p>
                      <a:r>
                        <a:rPr lang="en-US" sz="1400" dirty="0"/>
                        <a:t>SUPC, LUPC</a:t>
                      </a:r>
                    </a:p>
                    <a:p>
                      <a:r>
                        <a:rPr lang="en-US" sz="1400" dirty="0"/>
                        <a:t>NEUPC, NWUPC</a:t>
                      </a:r>
                    </a:p>
                    <a:p>
                      <a:r>
                        <a:rPr lang="en-US" sz="1400" dirty="0"/>
                        <a:t>APUC, HEPCW</a:t>
                      </a:r>
                    </a:p>
                    <a:p>
                      <a:r>
                        <a:rPr lang="en-US" sz="1400" dirty="0"/>
                        <a:t>TEC, TUCO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Universities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792230"/>
                  </a:ext>
                </a:extLst>
              </a:tr>
            </a:tbl>
          </a:graphicData>
        </a:graphic>
      </p:graphicFrame>
      <p:pic>
        <p:nvPicPr>
          <p:cNvPr id="7" name="Picture 6" descr="Logo of Crown Commercial Service">
            <a:extLst>
              <a:ext uri="{FF2B5EF4-FFF2-40B4-BE49-F238E27FC236}">
                <a16:creationId xmlns:a16="http://schemas.microsoft.com/office/drawing/2014/main" id="{6D2BD254-7B0B-5830-C87A-B8F8546D5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95" y="1437574"/>
            <a:ext cx="819809" cy="695694"/>
          </a:xfrm>
          <a:prstGeom prst="rect">
            <a:avLst/>
          </a:prstGeom>
        </p:spPr>
      </p:pic>
      <p:pic>
        <p:nvPicPr>
          <p:cNvPr id="11" name="Picture 10" descr="Logo of YPO, Yorkshire Purchasing Organisation">
            <a:extLst>
              <a:ext uri="{FF2B5EF4-FFF2-40B4-BE49-F238E27FC236}">
                <a16:creationId xmlns:a16="http://schemas.microsoft.com/office/drawing/2014/main" id="{9A103523-FF2A-B759-EC7C-A7E1B4CF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46" y="2595946"/>
            <a:ext cx="782319" cy="413582"/>
          </a:xfrm>
          <a:prstGeom prst="rect">
            <a:avLst/>
          </a:prstGeom>
        </p:spPr>
      </p:pic>
      <p:pic>
        <p:nvPicPr>
          <p:cNvPr id="13" name="Picture 12" descr="Logo of NEPO, North East Purchasing Organisation">
            <a:extLst>
              <a:ext uri="{FF2B5EF4-FFF2-40B4-BE49-F238E27FC236}">
                <a16:creationId xmlns:a16="http://schemas.microsoft.com/office/drawing/2014/main" id="{B55E2FAA-4D8E-D05C-D217-86E073F84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114" y="2546754"/>
            <a:ext cx="819809" cy="541703"/>
          </a:xfrm>
          <a:prstGeom prst="rect">
            <a:avLst/>
          </a:prstGeom>
        </p:spPr>
      </p:pic>
      <p:pic>
        <p:nvPicPr>
          <p:cNvPr id="15" name="Picture 14" descr="Logo of ESPO, Eastern Shires Purchasing Organisation">
            <a:extLst>
              <a:ext uri="{FF2B5EF4-FFF2-40B4-BE49-F238E27FC236}">
                <a16:creationId xmlns:a16="http://schemas.microsoft.com/office/drawing/2014/main" id="{79B9C622-80A0-5A3D-C575-B6D5D6813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174" y="2616358"/>
            <a:ext cx="896666" cy="348345"/>
          </a:xfrm>
          <a:prstGeom prst="rect">
            <a:avLst/>
          </a:prstGeom>
        </p:spPr>
      </p:pic>
      <p:pic>
        <p:nvPicPr>
          <p:cNvPr id="9" name="Picture 8" descr="Logo of NHS Business Services Authority">
            <a:extLst>
              <a:ext uri="{FF2B5EF4-FFF2-40B4-BE49-F238E27FC236}">
                <a16:creationId xmlns:a16="http://schemas.microsoft.com/office/drawing/2014/main" id="{F12CF600-9DAC-1BB9-9D65-EDF9DDE40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872" y="3275080"/>
            <a:ext cx="1837800" cy="636782"/>
          </a:xfrm>
          <a:prstGeom prst="rect">
            <a:avLst/>
          </a:prstGeom>
        </p:spPr>
      </p:pic>
      <p:pic>
        <p:nvPicPr>
          <p:cNvPr id="19" name="Picture 18" descr="Logo of SUPC, Southern Universities Purchasing Consortium">
            <a:extLst>
              <a:ext uri="{FF2B5EF4-FFF2-40B4-BE49-F238E27FC236}">
                <a16:creationId xmlns:a16="http://schemas.microsoft.com/office/drawing/2014/main" id="{F8A167B8-EE11-6C7A-4B94-F97016D3F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7318" y="4199092"/>
            <a:ext cx="680828" cy="677944"/>
          </a:xfrm>
          <a:prstGeom prst="rect">
            <a:avLst/>
          </a:prstGeom>
        </p:spPr>
      </p:pic>
      <p:pic>
        <p:nvPicPr>
          <p:cNvPr id="21" name="Picture 20" descr="Logo of London Universities Purchasing Consortium">
            <a:extLst>
              <a:ext uri="{FF2B5EF4-FFF2-40B4-BE49-F238E27FC236}">
                <a16:creationId xmlns:a16="http://schemas.microsoft.com/office/drawing/2014/main" id="{A30BE5A2-0500-02DD-BD6E-FC375BFBA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2160" y="4187507"/>
            <a:ext cx="754766" cy="708366"/>
          </a:xfrm>
          <a:prstGeom prst="rect">
            <a:avLst/>
          </a:prstGeom>
        </p:spPr>
      </p:pic>
      <p:pic>
        <p:nvPicPr>
          <p:cNvPr id="23" name="Picture 22" descr="Logo of NEUPC, North Eastern Universities Purchasing Consortium">
            <a:extLst>
              <a:ext uri="{FF2B5EF4-FFF2-40B4-BE49-F238E27FC236}">
                <a16:creationId xmlns:a16="http://schemas.microsoft.com/office/drawing/2014/main" id="{2E1907A3-B680-7BAF-418F-46D1441987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8313" y="4201795"/>
            <a:ext cx="800614" cy="629940"/>
          </a:xfrm>
          <a:prstGeom prst="rect">
            <a:avLst/>
          </a:prstGeom>
        </p:spPr>
      </p:pic>
      <p:pic>
        <p:nvPicPr>
          <p:cNvPr id="41" name="Picture 40" descr="Logo of NWUPC, North Western Universities Purchasing Consortium">
            <a:extLst>
              <a:ext uri="{FF2B5EF4-FFF2-40B4-BE49-F238E27FC236}">
                <a16:creationId xmlns:a16="http://schemas.microsoft.com/office/drawing/2014/main" id="{BB8F7418-DF15-A3BB-4D3B-F1B01AD29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8528" y="4199092"/>
            <a:ext cx="754766" cy="657561"/>
          </a:xfrm>
          <a:prstGeom prst="rect">
            <a:avLst/>
          </a:prstGeom>
        </p:spPr>
      </p:pic>
      <p:pic>
        <p:nvPicPr>
          <p:cNvPr id="27" name="Picture 26" descr="Logo of APUC, Advanced Procurement for Universities and Colleges">
            <a:extLst>
              <a:ext uri="{FF2B5EF4-FFF2-40B4-BE49-F238E27FC236}">
                <a16:creationId xmlns:a16="http://schemas.microsoft.com/office/drawing/2014/main" id="{C515A35B-BF27-E1E7-1FE1-D06A1DD6A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014" y="4971177"/>
            <a:ext cx="724985" cy="677944"/>
          </a:xfrm>
          <a:prstGeom prst="rect">
            <a:avLst/>
          </a:prstGeom>
        </p:spPr>
      </p:pic>
      <p:pic>
        <p:nvPicPr>
          <p:cNvPr id="39" name="Picture 38" descr="Logo HEPCW">
            <a:extLst>
              <a:ext uri="{FF2B5EF4-FFF2-40B4-BE49-F238E27FC236}">
                <a16:creationId xmlns:a16="http://schemas.microsoft.com/office/drawing/2014/main" id="{2EFC7871-2FA9-933C-9DE8-7BFDAE8780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4104" y="4964838"/>
            <a:ext cx="745739" cy="677944"/>
          </a:xfrm>
          <a:prstGeom prst="rect">
            <a:avLst/>
          </a:prstGeom>
        </p:spPr>
      </p:pic>
      <p:pic>
        <p:nvPicPr>
          <p:cNvPr id="35" name="Picture 34" descr="Logo of TEC">
            <a:extLst>
              <a:ext uri="{FF2B5EF4-FFF2-40B4-BE49-F238E27FC236}">
                <a16:creationId xmlns:a16="http://schemas.microsoft.com/office/drawing/2014/main" id="{3BFD2DA4-B8D7-43B2-D7AB-A863CC96DA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8253" y="4962312"/>
            <a:ext cx="762065" cy="695672"/>
          </a:xfrm>
          <a:prstGeom prst="rect">
            <a:avLst/>
          </a:prstGeom>
        </p:spPr>
      </p:pic>
      <p:pic>
        <p:nvPicPr>
          <p:cNvPr id="37" name="Picture 36" descr="Logo of TUCO, The University Caterers Organisation">
            <a:extLst>
              <a:ext uri="{FF2B5EF4-FFF2-40B4-BE49-F238E27FC236}">
                <a16:creationId xmlns:a16="http://schemas.microsoft.com/office/drawing/2014/main" id="{958EE66A-B147-9EC9-D057-0681B40115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8529" y="4950625"/>
            <a:ext cx="782319" cy="6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305386" cy="785091"/>
          </a:xfrm>
        </p:spPr>
        <p:txBody>
          <a:bodyPr/>
          <a:lstStyle/>
          <a:p>
            <a:r>
              <a:rPr lang="en-US" dirty="0"/>
              <a:t>Where to find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59" y="1081158"/>
            <a:ext cx="8625078" cy="37742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Primarily – e-procurement portals </a:t>
            </a:r>
          </a:p>
          <a:p>
            <a:r>
              <a:rPr lang="en-US" dirty="0"/>
              <a:t>But…</a:t>
            </a:r>
          </a:p>
          <a:p>
            <a:pPr lvl="1"/>
            <a:r>
              <a:rPr lang="en-US" dirty="0"/>
              <a:t>Organisations use different portals. </a:t>
            </a:r>
            <a:r>
              <a:rPr lang="en-US" sz="2400" b="1" dirty="0"/>
              <a:t>Register early!</a:t>
            </a:r>
            <a:endParaRPr lang="en-US" sz="2400" dirty="0"/>
          </a:p>
          <a:p>
            <a:pPr lvl="1"/>
            <a:r>
              <a:rPr lang="en-US" dirty="0"/>
              <a:t>Some use the same portal but is badged differently</a:t>
            </a:r>
          </a:p>
          <a:p>
            <a:pPr lvl="1"/>
            <a:r>
              <a:rPr lang="en-US" dirty="0"/>
              <a:t>Most will provide alerts (need registration to sign up for those)</a:t>
            </a:r>
          </a:p>
          <a:p>
            <a:pPr lvl="1"/>
            <a:r>
              <a:rPr lang="en-US" dirty="0"/>
              <a:t>Opportunities are searchable without registration</a:t>
            </a:r>
          </a:p>
          <a:p>
            <a:r>
              <a:rPr lang="en-US" dirty="0"/>
              <a:t>If over £30k, they </a:t>
            </a:r>
            <a:r>
              <a:rPr lang="en-US" i="1" dirty="0"/>
              <a:t>should</a:t>
            </a:r>
            <a:r>
              <a:rPr lang="en-US" dirty="0"/>
              <a:t> also be available on Contracts Finder</a:t>
            </a:r>
          </a:p>
          <a:p>
            <a:r>
              <a:rPr lang="en-US" dirty="0"/>
              <a:t>Over the PCR threshold, they </a:t>
            </a:r>
            <a:r>
              <a:rPr lang="en-US" i="1" dirty="0"/>
              <a:t>will</a:t>
            </a:r>
            <a:r>
              <a:rPr lang="en-US" dirty="0"/>
              <a:t> be available on Find-A-Tender</a:t>
            </a:r>
          </a:p>
          <a:p>
            <a:r>
              <a:rPr lang="en-US" dirty="0"/>
              <a:t>Brexit hasn’t changed things yet, but the new Procurement Act 2023 has recently been accepted - expect changes in 2024</a:t>
            </a:r>
          </a:p>
          <a:p>
            <a:r>
              <a:rPr lang="en-US" dirty="0"/>
              <a:t>Contact the organisation direct </a:t>
            </a:r>
          </a:p>
          <a:p>
            <a:pPr lvl="1"/>
            <a:r>
              <a:rPr lang="en-US" dirty="0"/>
              <a:t>Public authorities often have surprisingly simple processes for low value contracts. Know your customer. </a:t>
            </a:r>
          </a:p>
          <a:p>
            <a:pPr lvl="1"/>
            <a:r>
              <a:rPr lang="en-US" dirty="0"/>
              <a:t>Many have pipelines available online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70" y="862368"/>
            <a:ext cx="1723124" cy="12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716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">
  <a:themeElements>
    <a:clrScheme name="PowerPoint template - 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- white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- 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3a21fc-5601-4159-9430-57a6e626e48a" xsi:nil="true"/>
    <lcf76f155ced4ddcb4097134ff3c332f xmlns="ed5205b1-002c-4fa7-9946-11dda463864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3E797321154982784D1B68E93C41" ma:contentTypeVersion="16" ma:contentTypeDescription="Create a new document." ma:contentTypeScope="" ma:versionID="962f9ff72142cfdc3ae5a89deaab9157">
  <xsd:schema xmlns:xsd="http://www.w3.org/2001/XMLSchema" xmlns:xs="http://www.w3.org/2001/XMLSchema" xmlns:p="http://schemas.microsoft.com/office/2006/metadata/properties" xmlns:ns2="ed5205b1-002c-4fa7-9946-11dda463864a" xmlns:ns3="713a21fc-5601-4159-9430-57a6e626e48a" targetNamespace="http://schemas.microsoft.com/office/2006/metadata/properties" ma:root="true" ma:fieldsID="be9ce8912bcf0b6ec784afa8c9782a41" ns2:_="" ns3:_="">
    <xsd:import namespace="ed5205b1-002c-4fa7-9946-11dda463864a"/>
    <xsd:import namespace="713a21fc-5601-4159-9430-57a6e626e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205b1-002c-4fa7-9946-11dda4638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12f23b-0dde-4d46-bd58-a37ab3ccfb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21fc-5601-4159-9430-57a6e626e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99857b-0aa7-479b-bf2a-ad7c1b7d3258}" ma:internalName="TaxCatchAll" ma:showField="CatchAllData" ma:web="713a21fc-5601-4159-9430-57a6e626e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6522B4-AFF8-43CC-B398-945CA266D421}">
  <ds:schemaRefs>
    <ds:schemaRef ds:uri="http://purl.org/dc/elements/1.1/"/>
    <ds:schemaRef ds:uri="713a21fc-5601-4159-9430-57a6e626e48a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d5205b1-002c-4fa7-9946-11dda46386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88737E-9488-4C4D-8482-27529B8BB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205b1-002c-4fa7-9946-11dda463864a"/>
    <ds:schemaRef ds:uri="713a21fc-5601-4159-9430-57a6e626e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952E8A-B91E-46B1-A4F2-B2217F5212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recruits social media training</Template>
  <TotalTime>1274</TotalTime>
  <Words>552</Words>
  <Application>Microsoft Office PowerPoint</Application>
  <PresentationFormat>On-screen Show (4:3)</PresentationFormat>
  <Paragraphs>122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Powerpoint</vt:lpstr>
      <vt:lpstr>1_Powerpoint</vt:lpstr>
      <vt:lpstr>How to find opportunities</vt:lpstr>
      <vt:lpstr>If you take one thing away…</vt:lpstr>
      <vt:lpstr>National</vt:lpstr>
      <vt:lpstr>Local Government</vt:lpstr>
      <vt:lpstr>Blue Lights</vt:lpstr>
      <vt:lpstr>Higher Education</vt:lpstr>
      <vt:lpstr>Key Frameworks Promoters</vt:lpstr>
      <vt:lpstr>Where to find opportunities</vt:lpstr>
    </vt:vector>
  </TitlesOfParts>
  <Company>Avon Fire &amp; Rescue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Let’s catch up!   </dc:title>
  <dc:creator>Elisabeth Taplin</dc:creator>
  <cp:lastModifiedBy>Timothy White</cp:lastModifiedBy>
  <cp:revision>5</cp:revision>
  <dcterms:created xsi:type="dcterms:W3CDTF">2022-02-18T09:14:43Z</dcterms:created>
  <dcterms:modified xsi:type="dcterms:W3CDTF">2023-11-20T13:56:55Z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0x010100294F3E797321154982784D1B68E93C41</vt:lpwstr>
  </property>
  <property fmtid="{D5CDD505-2E9C-101B-9397-08002B2CF9AE}" pid="3" name="MediaServiceImageTags">
    <vt:lpwstr/>
  </property>
</Properties>
</file>