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7" r:id="rId4"/>
  </p:sldMasterIdLst>
  <p:notesMasterIdLst>
    <p:notesMasterId r:id="rId26"/>
  </p:notesMasterIdLst>
  <p:sldIdLst>
    <p:sldId id="886" r:id="rId5"/>
    <p:sldId id="895" r:id="rId6"/>
    <p:sldId id="896" r:id="rId7"/>
    <p:sldId id="256" r:id="rId8"/>
    <p:sldId id="258" r:id="rId9"/>
    <p:sldId id="265" r:id="rId10"/>
    <p:sldId id="289" r:id="rId11"/>
    <p:sldId id="276" r:id="rId12"/>
    <p:sldId id="277" r:id="rId13"/>
    <p:sldId id="278" r:id="rId14"/>
    <p:sldId id="279" r:id="rId15"/>
    <p:sldId id="283" r:id="rId16"/>
    <p:sldId id="281" r:id="rId17"/>
    <p:sldId id="286" r:id="rId18"/>
    <p:sldId id="287" r:id="rId19"/>
    <p:sldId id="274" r:id="rId20"/>
    <p:sldId id="290" r:id="rId21"/>
    <p:sldId id="898" r:id="rId22"/>
    <p:sldId id="899" r:id="rId23"/>
    <p:sldId id="901" r:id="rId24"/>
    <p:sldId id="9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A4A0B-A61A-4C4C-9A9C-FF8654385659}" v="780" dt="2023-11-14T18:37:16.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7" autoAdjust="0"/>
    <p:restoredTop sz="86385" autoAdjust="0"/>
  </p:normalViewPr>
  <p:slideViewPr>
    <p:cSldViewPr snapToGrid="0" showGuides="1">
      <p:cViewPr varScale="1">
        <p:scale>
          <a:sx n="62" d="100"/>
          <a:sy n="62" d="100"/>
        </p:scale>
        <p:origin x="184" y="44"/>
      </p:cViewPr>
      <p:guideLst>
        <p:guide orient="horz" pos="2160"/>
        <p:guide pos="3840"/>
      </p:guideLst>
    </p:cSldViewPr>
  </p:slideViewPr>
  <p:outlineViewPr>
    <p:cViewPr>
      <p:scale>
        <a:sx n="33" d="100"/>
        <a:sy n="33" d="100"/>
      </p:scale>
      <p:origin x="0" y="-6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4BBC8-9A35-42A5-A42B-0D2C781C5B44}" type="datetimeFigureOut">
              <a:rPr lang="en-GB" smtClean="0"/>
              <a:t>20/11/2023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55EC9-0CF4-46A2-BCCA-435948722DDC}" type="slidenum">
              <a:rPr lang="en-GB" smtClean="0"/>
              <a:t>‹#›</a:t>
            </a:fld>
            <a:endParaRPr lang="en-GB"/>
          </a:p>
        </p:txBody>
      </p:sp>
    </p:spTree>
    <p:extLst>
      <p:ext uri="{BB962C8B-B14F-4D97-AF65-F5344CB8AC3E}">
        <p14:creationId xmlns:p14="http://schemas.microsoft.com/office/powerpoint/2010/main" val="1268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tol.gov.uk/files/documents/6555-equality-and-inclusion-strategic-framework-2023-202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555EC9-0CF4-46A2-BCCA-435948722DDC}" type="slidenum">
              <a:rPr lang="en-GB" smtClean="0"/>
              <a:t>1</a:t>
            </a:fld>
            <a:endParaRPr lang="en-GB"/>
          </a:p>
        </p:txBody>
      </p:sp>
    </p:spTree>
    <p:extLst>
      <p:ext uri="{BB962C8B-B14F-4D97-AF65-F5344CB8AC3E}">
        <p14:creationId xmlns:p14="http://schemas.microsoft.com/office/powerpoint/2010/main" val="33942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E3137"/>
                </a:solidFill>
                <a:effectLst/>
                <a:latin typeface="Thesans-Semi-Light"/>
              </a:rPr>
              <a:t>Our </a:t>
            </a:r>
            <a:r>
              <a:rPr lang="en-GB" b="0" i="0" u="sng" dirty="0" err="1">
                <a:solidFill>
                  <a:srgbClr val="0D45A0"/>
                </a:solidFill>
                <a:effectLst/>
                <a:latin typeface="Thesans-Semi-Light"/>
                <a:hlinkClick r:id="rId3"/>
              </a:rPr>
              <a:t>pdfEquity</a:t>
            </a:r>
            <a:r>
              <a:rPr lang="en-GB" b="0" i="0" u="sng" dirty="0">
                <a:solidFill>
                  <a:srgbClr val="0D45A0"/>
                </a:solidFill>
                <a:effectLst/>
                <a:latin typeface="Thesans-Semi-Light"/>
                <a:hlinkClick r:id="rId3"/>
              </a:rPr>
              <a:t> and Inclusion Strategic Framework 2023 to 2027 (pdf, 1.78 MB)</a:t>
            </a:r>
            <a:r>
              <a:rPr lang="en-GB" b="0" i="0" dirty="0">
                <a:solidFill>
                  <a:srgbClr val="2E3137"/>
                </a:solidFill>
                <a:effectLst/>
                <a:latin typeface="Thesans-Semi-Light"/>
              </a:rPr>
              <a:t> sets out how we will:</a:t>
            </a:r>
          </a:p>
          <a:p>
            <a:pPr algn="l">
              <a:buFont typeface="Arial" panose="020B0604020202020204" pitchFamily="34" charset="0"/>
              <a:buChar char="•"/>
            </a:pPr>
            <a:r>
              <a:rPr lang="en-GB" b="0" i="0" dirty="0">
                <a:solidFill>
                  <a:srgbClr val="2E3137"/>
                </a:solidFill>
                <a:effectLst/>
                <a:latin typeface="Thesans-Semi-Light"/>
              </a:rPr>
              <a:t>tackle equalities issues</a:t>
            </a:r>
          </a:p>
          <a:p>
            <a:pPr algn="l">
              <a:buFont typeface="Arial" panose="020B0604020202020204" pitchFamily="34" charset="0"/>
              <a:buChar char="•"/>
            </a:pPr>
            <a:r>
              <a:rPr lang="en-GB" b="0" i="0" dirty="0">
                <a:solidFill>
                  <a:srgbClr val="2E3137"/>
                </a:solidFill>
                <a:effectLst/>
                <a:latin typeface="Thesans-Semi-Light"/>
              </a:rPr>
              <a:t>aim to eliminate discrimination</a:t>
            </a:r>
          </a:p>
          <a:p>
            <a:pPr algn="l">
              <a:buFont typeface="Arial" panose="020B0604020202020204" pitchFamily="34" charset="0"/>
              <a:buChar char="•"/>
            </a:pPr>
            <a:r>
              <a:rPr lang="en-GB" b="0" i="0" dirty="0">
                <a:solidFill>
                  <a:srgbClr val="2E3137"/>
                </a:solidFill>
                <a:effectLst/>
                <a:latin typeface="Thesans-Semi-Light"/>
              </a:rPr>
              <a:t>create good relationships between communities in Bristol</a:t>
            </a:r>
          </a:p>
          <a:p>
            <a:pPr algn="l">
              <a:buFont typeface="Arial" panose="020B0604020202020204" pitchFamily="34" charset="0"/>
              <a:buChar char="•"/>
            </a:pPr>
            <a:r>
              <a:rPr lang="en-GB" b="0" i="0" dirty="0">
                <a:solidFill>
                  <a:srgbClr val="2E3137"/>
                </a:solidFill>
                <a:effectLst/>
                <a:latin typeface="Thesans-Semi-Light"/>
              </a:rPr>
              <a:t>ensure those from different backgrounds have similar life opportunities</a:t>
            </a:r>
          </a:p>
          <a:p>
            <a:pPr marL="0" indent="0">
              <a:buNone/>
            </a:pPr>
            <a:r>
              <a:rPr lang="en-GB" dirty="0">
                <a:effectLst/>
                <a:ea typeface="Calibri" panose="020F0502020204030204" pitchFamily="34" charset="0"/>
                <a:cs typeface="Calibri" panose="020F0502020204030204" pitchFamily="34" charset="0"/>
              </a:rPr>
              <a:t>The Council spends around £600 million a year buying a diverse range of works, goods and services from thousands of suppliers to support the delivery of works and services to residents, businesses and stakeholders.  </a:t>
            </a:r>
          </a:p>
          <a:p>
            <a:pPr marL="0" indent="0">
              <a:buNone/>
            </a:pPr>
            <a:r>
              <a:rPr lang="en-GB" dirty="0">
                <a:effectLst/>
                <a:ea typeface="Calibri" panose="020F0502020204030204" pitchFamily="34" charset="0"/>
                <a:cs typeface="Calibri" panose="020F0502020204030204" pitchFamily="34" charset="0"/>
              </a:rPr>
              <a:t>55.9% of our contractual spend was with micro, small and medium-sized suppliers.  </a:t>
            </a:r>
          </a:p>
          <a:p>
            <a:pPr marL="0" indent="0">
              <a:buNone/>
            </a:pPr>
            <a:r>
              <a:rPr lang="en-GB" dirty="0">
                <a:effectLst/>
                <a:ea typeface="Calibri" panose="020F0502020204030204" pitchFamily="34" charset="0"/>
                <a:cs typeface="Calibri" panose="020F0502020204030204" pitchFamily="34" charset="0"/>
              </a:rPr>
              <a:t>Approximately 40% of our spend is with organisations based in BS1-16 postcodes.</a:t>
            </a:r>
          </a:p>
          <a:p>
            <a:pPr algn="l">
              <a:buFont typeface="Arial" panose="020B0604020202020204" pitchFamily="34" charset="0"/>
              <a:buChar char="•"/>
            </a:pPr>
            <a:endParaRPr lang="en-GB" b="0" i="0" dirty="0">
              <a:solidFill>
                <a:srgbClr val="2E3137"/>
              </a:solidFill>
              <a:effectLst/>
              <a:latin typeface="Thesans-Semi-Light"/>
            </a:endParaRPr>
          </a:p>
          <a:p>
            <a:endParaRPr lang="en-GB" dirty="0"/>
          </a:p>
        </p:txBody>
      </p:sp>
      <p:sp>
        <p:nvSpPr>
          <p:cNvPr id="4" name="Slide Number Placeholder 3"/>
          <p:cNvSpPr>
            <a:spLocks noGrp="1"/>
          </p:cNvSpPr>
          <p:nvPr>
            <p:ph type="sldNum" sz="quarter" idx="5"/>
          </p:nvPr>
        </p:nvSpPr>
        <p:spPr/>
        <p:txBody>
          <a:bodyPr/>
          <a:lstStyle/>
          <a:p>
            <a:fld id="{E1555EC9-0CF4-46A2-BCCA-435948722DDC}" type="slidenum">
              <a:rPr lang="en-GB" smtClean="0"/>
              <a:t>2</a:t>
            </a:fld>
            <a:endParaRPr lang="en-GB"/>
          </a:p>
        </p:txBody>
      </p:sp>
    </p:spTree>
    <p:extLst>
      <p:ext uri="{BB962C8B-B14F-4D97-AF65-F5344CB8AC3E}">
        <p14:creationId xmlns:p14="http://schemas.microsoft.com/office/powerpoint/2010/main" val="208771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 to the highlighted need to diversify our supply chain to address </a:t>
            </a:r>
            <a:r>
              <a:rPr kumimoji="0" lang="en-GB" sz="12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Black and </a:t>
            </a:r>
            <a:r>
              <a:rPr kumimoji="0" lang="en-GB" sz="1200" b="1" i="0" u="none" strike="noStrike" kern="1200" cap="none" spc="0" normalizeH="0" baseline="0" noProof="0" dirty="0" err="1">
                <a:ln>
                  <a:noFill/>
                </a:ln>
                <a:solidFill>
                  <a:prstClr val="white"/>
                </a:solidFill>
                <a:effectLst/>
                <a:uLnTx/>
                <a:uFillTx/>
                <a:latin typeface="Avenir Next" panose="020B0503020202020204" pitchFamily="34" charset="0"/>
                <a:ea typeface="+mj-ea"/>
                <a:cs typeface="+mj-cs"/>
              </a:rPr>
              <a:t>Minoritised</a:t>
            </a:r>
            <a:r>
              <a:rPr kumimoji="0" lang="en-GB" sz="12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 communities </a:t>
            </a:r>
            <a:r>
              <a:rPr lang="en-GB" dirty="0"/>
              <a:t>and support the ASC need and detrimental impact of C19 on local community suppliers.  How can Procurement and Tendering improve in this area.</a:t>
            </a:r>
          </a:p>
          <a:p>
            <a:r>
              <a:rPr lang="en-GB" dirty="0"/>
              <a:t>Introduce Tutu &amp; Sibs</a:t>
            </a:r>
          </a:p>
        </p:txBody>
      </p:sp>
      <p:sp>
        <p:nvSpPr>
          <p:cNvPr id="4" name="Slide Number Placeholder 3"/>
          <p:cNvSpPr>
            <a:spLocks noGrp="1"/>
          </p:cNvSpPr>
          <p:nvPr>
            <p:ph type="sldNum" sz="quarter" idx="5"/>
          </p:nvPr>
        </p:nvSpPr>
        <p:spPr/>
        <p:txBody>
          <a:bodyPr/>
          <a:lstStyle/>
          <a:p>
            <a:fld id="{E1555EC9-0CF4-46A2-BCCA-435948722DDC}" type="slidenum">
              <a:rPr lang="en-GB" smtClean="0"/>
              <a:t>3</a:t>
            </a:fld>
            <a:endParaRPr lang="en-GB"/>
          </a:p>
        </p:txBody>
      </p:sp>
    </p:spTree>
    <p:extLst>
      <p:ext uri="{BB962C8B-B14F-4D97-AF65-F5344CB8AC3E}">
        <p14:creationId xmlns:p14="http://schemas.microsoft.com/office/powerpoint/2010/main" val="329425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66878" algn="l" rtl="0">
              <a:spcBef>
                <a:spcPts val="0"/>
              </a:spcBef>
              <a:spcAft>
                <a:spcPts val="0"/>
              </a:spcAft>
              <a:buSzPts val="2178"/>
              <a:buChar char="•"/>
            </a:pPr>
            <a:r>
              <a:rPr lang="en-GB" sz="1200" dirty="0"/>
              <a:t>To provide Black and Minoritised providers with support they need to better position receive funding and commissioning. </a:t>
            </a:r>
          </a:p>
          <a:p>
            <a:pPr marL="457200" lvl="0" indent="-366878" algn="l" rtl="0">
              <a:spcBef>
                <a:spcPts val="0"/>
              </a:spcBef>
              <a:spcAft>
                <a:spcPts val="0"/>
              </a:spcAft>
              <a:buSzPts val="2178"/>
              <a:buChar char="•"/>
            </a:pPr>
            <a:r>
              <a:rPr lang="en-GB" sz="1200" dirty="0"/>
              <a:t>Organisations to understand how to remove unnecessary or inappropriate process which currently limit the ability of Black and Asian organisations to succeed.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5CC8-109A-A643-8289-7E3296BF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7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5CC8-109A-A643-8289-7E3296BF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7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5144"/>
                </a:solidFill>
                <a:effectLst/>
                <a:latin typeface="Avenir" panose="02000503020000020003" pitchFamily="2" charset="0"/>
              </a:rPr>
              <a:t>This would have responded in turn to various other challenges, such as the organisations’ need for equitable access to information on current commissioning opportunities and more accessible, active and responsive communication channels when requesting clarity on tendering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5144"/>
              </a:solidFill>
              <a:effectLst/>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5144"/>
                </a:solidFill>
                <a:effectLst/>
                <a:latin typeface="Avenir" panose="02000503020000020003" pitchFamily="2" charset="0"/>
              </a:rPr>
              <a:t>This area became the central workstream during Phase 2 of MIW, where a consortium of 6 organisations was established.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85CC8-109A-A643-8289-7E3296BF6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TheSans Plain B"/>
              </a:rPr>
              <a:t>This strategy detail our vision by applying four guiding principles to our procurement and contract management activity </a:t>
            </a:r>
          </a:p>
          <a:p>
            <a:r>
              <a:rPr lang="en-GB" sz="1400" b="0" i="0" u="none" strike="noStrike" baseline="0" dirty="0">
                <a:solidFill>
                  <a:srgbClr val="000000"/>
                </a:solidFill>
                <a:latin typeface="TheSans Plain B"/>
              </a:rPr>
              <a:t>The council’s Corporate Strategy sets out </a:t>
            </a:r>
            <a:r>
              <a:rPr lang="en-GB" sz="1200" b="0" i="0" u="none" strike="noStrike" baseline="0" dirty="0">
                <a:solidFill>
                  <a:srgbClr val="000000"/>
                </a:solidFill>
                <a:latin typeface="TheSans Plain B"/>
              </a:rPr>
              <a:t>the council’s contribution to the city and is our main strategic document. It informs everything we do and sets out our main priorities for 2022 to 2027. The Corporate Strategy outlines a vision of driving an inclusive, sustainable and healthy city of hope and aspiration where everyone can share the city’s success. It also describes the activities the Council must do by law. </a:t>
            </a:r>
          </a:p>
          <a:p>
            <a:r>
              <a:rPr lang="en-GB" sz="1200" b="0" i="0" u="none" strike="noStrike" baseline="0" dirty="0">
                <a:solidFill>
                  <a:srgbClr val="000000"/>
                </a:solidFill>
                <a:latin typeface="TheSans Plain B"/>
              </a:rPr>
              <a:t>1.2. The council has responsibility for an incredibly diverse range of services – including everything from caring for the most vulnerable children in our city, through to building new transport infrastructure to keep our city moving. Everything we do relies in some way on the goods, services and works we buy. This means that procurement and contract management decisions have a direct impact 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1555EC9-0CF4-46A2-BCCA-435948722DDC}" type="slidenum">
              <a:rPr lang="en-GB" smtClean="0"/>
              <a:t>18</a:t>
            </a:fld>
            <a:endParaRPr lang="en-GB"/>
          </a:p>
        </p:txBody>
      </p:sp>
    </p:spTree>
    <p:extLst>
      <p:ext uri="{BB962C8B-B14F-4D97-AF65-F5344CB8AC3E}">
        <p14:creationId xmlns:p14="http://schemas.microsoft.com/office/powerpoint/2010/main" val="3386441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2"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597149"/>
            <a:endParaRPr lang="en-US" sz="1758">
              <a:solidFill>
                <a:prstClr val="white"/>
              </a:solidFill>
            </a:endParaRPr>
          </a:p>
        </p:txBody>
      </p:sp>
      <p:sp>
        <p:nvSpPr>
          <p:cNvPr id="2" name="Title 1"/>
          <p:cNvSpPr>
            <a:spLocks noGrp="1"/>
          </p:cNvSpPr>
          <p:nvPr>
            <p:ph type="ctrTitle"/>
          </p:nvPr>
        </p:nvSpPr>
        <p:spPr>
          <a:xfrm>
            <a:off x="914402" y="2130444"/>
            <a:ext cx="10363200" cy="1470025"/>
          </a:xfrm>
          <a:prstGeom prst="rect">
            <a:avLst/>
          </a:prstGeom>
        </p:spPr>
        <p:txBody>
          <a:bodyPr lIns="122275" tIns="61140" rIns="122275" bIns="61140"/>
          <a:lstStyle/>
          <a:p>
            <a:r>
              <a:rPr lang="en-GB"/>
              <a:t>Click to edit Master title style</a:t>
            </a:r>
            <a:endParaRPr lang="en-US"/>
          </a:p>
        </p:txBody>
      </p:sp>
      <p:sp>
        <p:nvSpPr>
          <p:cNvPr id="3" name="Subtitle 2"/>
          <p:cNvSpPr>
            <a:spLocks noGrp="1"/>
          </p:cNvSpPr>
          <p:nvPr>
            <p:ph type="subTitle" idx="1"/>
          </p:nvPr>
        </p:nvSpPr>
        <p:spPr>
          <a:xfrm>
            <a:off x="1828802" y="3886202"/>
            <a:ext cx="8534399" cy="1752599"/>
          </a:xfrm>
          <a:prstGeom prst="rect">
            <a:avLst/>
          </a:prstGeom>
        </p:spPr>
        <p:txBody>
          <a:bodyPr lIns="122275" tIns="61140" rIns="122275" bIns="61140"/>
          <a:lstStyle>
            <a:lvl1pPr marL="0" indent="0" algn="ctr">
              <a:buNone/>
              <a:defRPr>
                <a:solidFill>
                  <a:schemeClr val="tx1">
                    <a:tint val="75000"/>
                  </a:schemeClr>
                </a:solidFill>
              </a:defRPr>
            </a:lvl1pPr>
            <a:lvl2pPr marL="597149" indent="0" algn="ctr">
              <a:buNone/>
              <a:defRPr>
                <a:solidFill>
                  <a:schemeClr val="tx1">
                    <a:tint val="75000"/>
                  </a:schemeClr>
                </a:solidFill>
              </a:defRPr>
            </a:lvl2pPr>
            <a:lvl3pPr marL="1194302" indent="0" algn="ctr">
              <a:buNone/>
              <a:defRPr>
                <a:solidFill>
                  <a:schemeClr val="tx1">
                    <a:tint val="75000"/>
                  </a:schemeClr>
                </a:solidFill>
              </a:defRPr>
            </a:lvl3pPr>
            <a:lvl4pPr marL="1791452" indent="0" algn="ctr">
              <a:buNone/>
              <a:defRPr>
                <a:solidFill>
                  <a:schemeClr val="tx1">
                    <a:tint val="75000"/>
                  </a:schemeClr>
                </a:solidFill>
              </a:defRPr>
            </a:lvl4pPr>
            <a:lvl5pPr marL="2388600" indent="0" algn="ctr">
              <a:buNone/>
              <a:defRPr>
                <a:solidFill>
                  <a:schemeClr val="tx1">
                    <a:tint val="75000"/>
                  </a:schemeClr>
                </a:solidFill>
              </a:defRPr>
            </a:lvl5pPr>
            <a:lvl6pPr marL="2985752" indent="0" algn="ctr">
              <a:buNone/>
              <a:defRPr>
                <a:solidFill>
                  <a:schemeClr val="tx1">
                    <a:tint val="75000"/>
                  </a:schemeClr>
                </a:solidFill>
              </a:defRPr>
            </a:lvl6pPr>
            <a:lvl7pPr marL="3582902" indent="0" algn="ctr">
              <a:buNone/>
              <a:defRPr>
                <a:solidFill>
                  <a:schemeClr val="tx1">
                    <a:tint val="75000"/>
                  </a:schemeClr>
                </a:solidFill>
              </a:defRPr>
            </a:lvl7pPr>
            <a:lvl8pPr marL="4180050" indent="0" algn="ctr">
              <a:buNone/>
              <a:defRPr>
                <a:solidFill>
                  <a:schemeClr val="tx1">
                    <a:tint val="75000"/>
                  </a:schemeClr>
                </a:solidFill>
              </a:defRPr>
            </a:lvl8pPr>
            <a:lvl9pPr marL="477720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2" y="476676"/>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1194302"/>
            <a:endParaRPr lang="en-GB" sz="1758">
              <a:solidFill>
                <a:prstClr val="white"/>
              </a:solidFill>
            </a:endParaRPr>
          </a:p>
        </p:txBody>
      </p:sp>
      <p:pic>
        <p:nvPicPr>
          <p:cNvPr id="7" name="Picture 6" descr="Developing Organisation Values_v3-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09" y="208743"/>
            <a:ext cx="11865223" cy="6710857"/>
          </a:xfrm>
          <a:prstGeom prst="rect">
            <a:avLst/>
          </a:prstGeom>
        </p:spPr>
      </p:pic>
    </p:spTree>
    <p:extLst>
      <p:ext uri="{BB962C8B-B14F-4D97-AF65-F5344CB8AC3E}">
        <p14:creationId xmlns:p14="http://schemas.microsoft.com/office/powerpoint/2010/main" val="84140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DB66-633F-9DFD-6737-38E15C2390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09D0C2-99B2-0D01-BA8B-C1424518DA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6E91E-4304-2E5E-79F9-C32143D9B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4E6DDF5-1AB7-81FB-5FA6-000509EFBD3B}"/>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6" name="Footer Placeholder 5">
            <a:extLst>
              <a:ext uri="{FF2B5EF4-FFF2-40B4-BE49-F238E27FC236}">
                <a16:creationId xmlns:a16="http://schemas.microsoft.com/office/drawing/2014/main" id="{1334E374-8D07-42DB-4CF7-E69978030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9331C-C62C-396A-5EE4-2D9D36BC3666}"/>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58759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1954-6182-C77D-715F-C8018B0C86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E2488A-E4F9-2D59-CDAD-2F94F6F5D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9A8E07-9995-4643-1944-64DF732308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4B69FC-7537-6AD6-195C-B9F1472D8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4A8B95-E9B4-3F1C-DB54-7E6B0E9454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BF0BD5-32F3-6DD1-499D-4F22196B5E5A}"/>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8" name="Footer Placeholder 7">
            <a:extLst>
              <a:ext uri="{FF2B5EF4-FFF2-40B4-BE49-F238E27FC236}">
                <a16:creationId xmlns:a16="http://schemas.microsoft.com/office/drawing/2014/main" id="{3B0214CF-8667-0746-8091-D64B70BEB5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672888-67B8-88D4-3209-455A96EF91C2}"/>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221423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3DE6-78EA-A082-C155-B47D6593AD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382D25-2C27-0952-9D67-2FC2DE08355E}"/>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4" name="Footer Placeholder 3">
            <a:extLst>
              <a:ext uri="{FF2B5EF4-FFF2-40B4-BE49-F238E27FC236}">
                <a16:creationId xmlns:a16="http://schemas.microsoft.com/office/drawing/2014/main" id="{381BE4AC-D601-30BB-6B2C-9FD40F754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D634B-C48D-72B5-9604-6EE8CD06A09C}"/>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106417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244A1-E165-E6FF-756C-608B427C2DBF}"/>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3" name="Footer Placeholder 2">
            <a:extLst>
              <a:ext uri="{FF2B5EF4-FFF2-40B4-BE49-F238E27FC236}">
                <a16:creationId xmlns:a16="http://schemas.microsoft.com/office/drawing/2014/main" id="{0E0D3734-4126-2FDD-B83E-8D8B2E66B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F25A2-4CF1-5011-3061-F38F194AA4EE}"/>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334970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6691-7725-8C35-C3A2-4078EC1542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665C3A-D170-7AF1-545B-8A8221AF9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1FB753-A7A8-0B99-60B1-35FD6C561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3E2BF6-1D2E-53DD-BF3F-8094109000C3}"/>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6" name="Footer Placeholder 5">
            <a:extLst>
              <a:ext uri="{FF2B5EF4-FFF2-40B4-BE49-F238E27FC236}">
                <a16:creationId xmlns:a16="http://schemas.microsoft.com/office/drawing/2014/main" id="{DFB33A6F-FEDA-6BF0-1E67-2F636B169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ECB4F-A185-15F2-84C2-D4338DD5AEAC}"/>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2194719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89B-2630-86BD-56E6-E7E5B26E1E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070904-99FF-AFD9-BFC1-1F0F0B06E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68AEA5-1DB2-964B-980C-00105FBCF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F5FD04-46A4-FD48-EBBB-F6F3FEDBCA35}"/>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6" name="Footer Placeholder 5">
            <a:extLst>
              <a:ext uri="{FF2B5EF4-FFF2-40B4-BE49-F238E27FC236}">
                <a16:creationId xmlns:a16="http://schemas.microsoft.com/office/drawing/2014/main" id="{E1D865ED-F304-F6F8-D046-2944E7F21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61B3B-63CB-5660-EA1B-EAFE5FC57C87}"/>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246223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8B94-0312-E2EF-0BE8-5F1EA26791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09C16D-20C3-F139-D0A3-572C6CA690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71E768-89C8-B75F-2604-BAD10A722A70}"/>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F22DA35C-0F3D-B31D-C390-71798DB54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3652E-3CD5-AFEA-D6FF-8DFED666B971}"/>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81006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DBA9D-2A9D-F0AA-5890-5AD69577DE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5BBFBB-9A24-4B32-467B-45E5B159D6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265BAD-861B-C70E-8437-555B651ECB0F}"/>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8B3C7888-6004-5EAF-9229-CDA617063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892A1-9A98-674B-3423-27BCED591309}"/>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345519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p:cNvSpPr/>
          <p:nvPr userDrawn="1"/>
        </p:nvSpPr>
        <p:spPr>
          <a:xfrm>
            <a:off x="2"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597149"/>
            <a:endParaRPr lang="en-US" sz="1758">
              <a:solidFill>
                <a:prstClr val="white"/>
              </a:solidFill>
            </a:endParaRPr>
          </a:p>
        </p:txBody>
      </p:sp>
      <p:sp>
        <p:nvSpPr>
          <p:cNvPr id="2" name="Title 1"/>
          <p:cNvSpPr>
            <a:spLocks noGrp="1"/>
          </p:cNvSpPr>
          <p:nvPr>
            <p:ph type="ctrTitle"/>
          </p:nvPr>
        </p:nvSpPr>
        <p:spPr>
          <a:xfrm>
            <a:off x="914402" y="2130444"/>
            <a:ext cx="10363200" cy="1470025"/>
          </a:xfrm>
          <a:prstGeom prst="rect">
            <a:avLst/>
          </a:prstGeom>
        </p:spPr>
        <p:txBody>
          <a:bodyPr lIns="122275" tIns="61140" rIns="122275" bIns="61140"/>
          <a:lstStyle/>
          <a:p>
            <a:r>
              <a:rPr lang="en-GB"/>
              <a:t>Click to edit Master title style</a:t>
            </a:r>
            <a:endParaRPr lang="en-US"/>
          </a:p>
        </p:txBody>
      </p:sp>
      <p:sp>
        <p:nvSpPr>
          <p:cNvPr id="3" name="Subtitle 2"/>
          <p:cNvSpPr>
            <a:spLocks noGrp="1"/>
          </p:cNvSpPr>
          <p:nvPr>
            <p:ph type="subTitle" idx="1"/>
          </p:nvPr>
        </p:nvSpPr>
        <p:spPr>
          <a:xfrm>
            <a:off x="1828802" y="3886202"/>
            <a:ext cx="8534399" cy="1752599"/>
          </a:xfrm>
          <a:prstGeom prst="rect">
            <a:avLst/>
          </a:prstGeom>
        </p:spPr>
        <p:txBody>
          <a:bodyPr lIns="122275" tIns="61140" rIns="122275" bIns="61140"/>
          <a:lstStyle>
            <a:lvl1pPr marL="0" indent="0" algn="ctr">
              <a:buNone/>
              <a:defRPr>
                <a:solidFill>
                  <a:schemeClr val="tx1">
                    <a:tint val="75000"/>
                  </a:schemeClr>
                </a:solidFill>
              </a:defRPr>
            </a:lvl1pPr>
            <a:lvl2pPr marL="597149" indent="0" algn="ctr">
              <a:buNone/>
              <a:defRPr>
                <a:solidFill>
                  <a:schemeClr val="tx1">
                    <a:tint val="75000"/>
                  </a:schemeClr>
                </a:solidFill>
              </a:defRPr>
            </a:lvl2pPr>
            <a:lvl3pPr marL="1194302" indent="0" algn="ctr">
              <a:buNone/>
              <a:defRPr>
                <a:solidFill>
                  <a:schemeClr val="tx1">
                    <a:tint val="75000"/>
                  </a:schemeClr>
                </a:solidFill>
              </a:defRPr>
            </a:lvl3pPr>
            <a:lvl4pPr marL="1791452" indent="0" algn="ctr">
              <a:buNone/>
              <a:defRPr>
                <a:solidFill>
                  <a:schemeClr val="tx1">
                    <a:tint val="75000"/>
                  </a:schemeClr>
                </a:solidFill>
              </a:defRPr>
            </a:lvl4pPr>
            <a:lvl5pPr marL="2388600" indent="0" algn="ctr">
              <a:buNone/>
              <a:defRPr>
                <a:solidFill>
                  <a:schemeClr val="tx1">
                    <a:tint val="75000"/>
                  </a:schemeClr>
                </a:solidFill>
              </a:defRPr>
            </a:lvl5pPr>
            <a:lvl6pPr marL="2985752" indent="0" algn="ctr">
              <a:buNone/>
              <a:defRPr>
                <a:solidFill>
                  <a:schemeClr val="tx1">
                    <a:tint val="75000"/>
                  </a:schemeClr>
                </a:solidFill>
              </a:defRPr>
            </a:lvl6pPr>
            <a:lvl7pPr marL="3582902" indent="0" algn="ctr">
              <a:buNone/>
              <a:defRPr>
                <a:solidFill>
                  <a:schemeClr val="tx1">
                    <a:tint val="75000"/>
                  </a:schemeClr>
                </a:solidFill>
              </a:defRPr>
            </a:lvl7pPr>
            <a:lvl8pPr marL="4180050" indent="0" algn="ctr">
              <a:buNone/>
              <a:defRPr>
                <a:solidFill>
                  <a:schemeClr val="tx1">
                    <a:tint val="75000"/>
                  </a:schemeClr>
                </a:solidFill>
              </a:defRPr>
            </a:lvl8pPr>
            <a:lvl9pPr marL="477720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2" y="476676"/>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1194302"/>
            <a:endParaRPr lang="en-GB" sz="1758">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4075"/>
          <a:stretch/>
        </p:blipFill>
        <p:spPr>
          <a:xfrm>
            <a:off x="164209" y="208746"/>
            <a:ext cx="11865223" cy="1739807"/>
          </a:xfrm>
          <a:prstGeom prst="rect">
            <a:avLst/>
          </a:prstGeom>
        </p:spPr>
      </p:pic>
    </p:spTree>
    <p:extLst>
      <p:ext uri="{BB962C8B-B14F-4D97-AF65-F5344CB8AC3E}">
        <p14:creationId xmlns:p14="http://schemas.microsoft.com/office/powerpoint/2010/main" val="371816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2"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597149"/>
            <a:endParaRPr lang="en-US" sz="1758">
              <a:solidFill>
                <a:prstClr val="white"/>
              </a:solidFill>
            </a:endParaRPr>
          </a:p>
        </p:txBody>
      </p:sp>
      <p:sp>
        <p:nvSpPr>
          <p:cNvPr id="2" name="Title 1"/>
          <p:cNvSpPr>
            <a:spLocks noGrp="1"/>
          </p:cNvSpPr>
          <p:nvPr>
            <p:ph type="ctrTitle"/>
          </p:nvPr>
        </p:nvSpPr>
        <p:spPr>
          <a:xfrm>
            <a:off x="914402" y="2130444"/>
            <a:ext cx="10363200" cy="1470025"/>
          </a:xfrm>
          <a:prstGeom prst="rect">
            <a:avLst/>
          </a:prstGeom>
        </p:spPr>
        <p:txBody>
          <a:bodyPr lIns="122275" tIns="61140" rIns="122275" bIns="61140"/>
          <a:lstStyle/>
          <a:p>
            <a:r>
              <a:rPr lang="en-GB"/>
              <a:t>Click to edit Master title style</a:t>
            </a:r>
            <a:endParaRPr lang="en-US"/>
          </a:p>
        </p:txBody>
      </p:sp>
      <p:sp>
        <p:nvSpPr>
          <p:cNvPr id="3" name="Subtitle 2"/>
          <p:cNvSpPr>
            <a:spLocks noGrp="1"/>
          </p:cNvSpPr>
          <p:nvPr>
            <p:ph type="subTitle" idx="1"/>
          </p:nvPr>
        </p:nvSpPr>
        <p:spPr>
          <a:xfrm>
            <a:off x="1828802" y="3886202"/>
            <a:ext cx="8534399" cy="1752599"/>
          </a:xfrm>
          <a:prstGeom prst="rect">
            <a:avLst/>
          </a:prstGeom>
        </p:spPr>
        <p:txBody>
          <a:bodyPr lIns="122275" tIns="61140" rIns="122275" bIns="61140"/>
          <a:lstStyle>
            <a:lvl1pPr marL="0" indent="0" algn="ctr">
              <a:buNone/>
              <a:defRPr>
                <a:solidFill>
                  <a:schemeClr val="tx1">
                    <a:tint val="75000"/>
                  </a:schemeClr>
                </a:solidFill>
              </a:defRPr>
            </a:lvl1pPr>
            <a:lvl2pPr marL="597149" indent="0" algn="ctr">
              <a:buNone/>
              <a:defRPr>
                <a:solidFill>
                  <a:schemeClr val="tx1">
                    <a:tint val="75000"/>
                  </a:schemeClr>
                </a:solidFill>
              </a:defRPr>
            </a:lvl2pPr>
            <a:lvl3pPr marL="1194302" indent="0" algn="ctr">
              <a:buNone/>
              <a:defRPr>
                <a:solidFill>
                  <a:schemeClr val="tx1">
                    <a:tint val="75000"/>
                  </a:schemeClr>
                </a:solidFill>
              </a:defRPr>
            </a:lvl3pPr>
            <a:lvl4pPr marL="1791452" indent="0" algn="ctr">
              <a:buNone/>
              <a:defRPr>
                <a:solidFill>
                  <a:schemeClr val="tx1">
                    <a:tint val="75000"/>
                  </a:schemeClr>
                </a:solidFill>
              </a:defRPr>
            </a:lvl4pPr>
            <a:lvl5pPr marL="2388600" indent="0" algn="ctr">
              <a:buNone/>
              <a:defRPr>
                <a:solidFill>
                  <a:schemeClr val="tx1">
                    <a:tint val="75000"/>
                  </a:schemeClr>
                </a:solidFill>
              </a:defRPr>
            </a:lvl5pPr>
            <a:lvl6pPr marL="2985752" indent="0" algn="ctr">
              <a:buNone/>
              <a:defRPr>
                <a:solidFill>
                  <a:schemeClr val="tx1">
                    <a:tint val="75000"/>
                  </a:schemeClr>
                </a:solidFill>
              </a:defRPr>
            </a:lvl6pPr>
            <a:lvl7pPr marL="3582902" indent="0" algn="ctr">
              <a:buNone/>
              <a:defRPr>
                <a:solidFill>
                  <a:schemeClr val="tx1">
                    <a:tint val="75000"/>
                  </a:schemeClr>
                </a:solidFill>
              </a:defRPr>
            </a:lvl7pPr>
            <a:lvl8pPr marL="4180050" indent="0" algn="ctr">
              <a:buNone/>
              <a:defRPr>
                <a:solidFill>
                  <a:schemeClr val="tx1">
                    <a:tint val="75000"/>
                  </a:schemeClr>
                </a:solidFill>
              </a:defRPr>
            </a:lvl8pPr>
            <a:lvl9pPr marL="477720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2" y="476676"/>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428" tIns="59716" rIns="119428" bIns="59716" rtlCol="0" anchor="ctr"/>
          <a:lstStyle/>
          <a:p>
            <a:pPr algn="ctr" defTabSz="1194302"/>
            <a:endParaRPr lang="en-GB" sz="1758">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3750"/>
          <a:stretch/>
        </p:blipFill>
        <p:spPr>
          <a:xfrm>
            <a:off x="164209" y="208741"/>
            <a:ext cx="11865223" cy="1761578"/>
          </a:xfrm>
          <a:prstGeom prst="rect">
            <a:avLst/>
          </a:prstGeom>
        </p:spPr>
      </p:pic>
    </p:spTree>
    <p:extLst>
      <p:ext uri="{BB962C8B-B14F-4D97-AF65-F5344CB8AC3E}">
        <p14:creationId xmlns:p14="http://schemas.microsoft.com/office/powerpoint/2010/main" val="15554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46" y="1139161"/>
            <a:ext cx="11699747" cy="4987012"/>
          </a:xfrm>
          <a:prstGeom prst="rect">
            <a:avLst/>
          </a:prstGeom>
        </p:spPr>
        <p:txBody>
          <a:bodyPr lIns="122275" tIns="61140" rIns="122275" bIns="61140"/>
          <a:lstStyle>
            <a:lvl1pPr>
              <a:defRPr sz="1758">
                <a:solidFill>
                  <a:schemeClr val="bg1">
                    <a:lumMod val="65000"/>
                  </a:schemeClr>
                </a:solidFill>
              </a:defRPr>
            </a:lvl1pPr>
            <a:lvl2pPr>
              <a:defRPr sz="1758">
                <a:solidFill>
                  <a:schemeClr val="bg1">
                    <a:lumMod val="65000"/>
                  </a:schemeClr>
                </a:solidFill>
              </a:defRPr>
            </a:lvl2pPr>
            <a:lvl3pPr>
              <a:defRPr sz="1758">
                <a:solidFill>
                  <a:schemeClr val="bg1">
                    <a:lumMod val="65000"/>
                  </a:schemeClr>
                </a:solidFill>
              </a:defRPr>
            </a:lvl3pPr>
            <a:lvl4pPr>
              <a:defRPr sz="1758">
                <a:solidFill>
                  <a:schemeClr val="bg1">
                    <a:lumMod val="65000"/>
                  </a:schemeClr>
                </a:solidFill>
              </a:defRPr>
            </a:lvl4pPr>
            <a:lvl5pPr>
              <a:defRPr sz="1758">
                <a:solidFill>
                  <a:schemeClr val="bg1">
                    <a:lumMod val="6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202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802" y="1143494"/>
            <a:ext cx="10882560" cy="4733777"/>
          </a:xfrm>
          <a:prstGeom prst="rect">
            <a:avLst/>
          </a:prstGeom>
        </p:spPr>
        <p:txBody>
          <a:bodyPr lIns="110920" tIns="55458" rIns="110920" bIns="55458"/>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0"/>
          </p:nvPr>
        </p:nvSpPr>
        <p:spPr>
          <a:xfrm>
            <a:off x="239186" y="188647"/>
            <a:ext cx="9313199" cy="720080"/>
          </a:xfrm>
          <a:prstGeom prst="rect">
            <a:avLst/>
          </a:prstGeom>
        </p:spPr>
        <p:txBody>
          <a:bodyPr lIns="122275" tIns="61140" rIns="122275" bIns="61140"/>
          <a:lstStyle>
            <a:lvl1pPr marL="0" indent="0">
              <a:buFontTx/>
              <a:buNone/>
              <a:defRPr sz="5274">
                <a:solidFill>
                  <a:schemeClr val="bg1"/>
                </a:solidFill>
              </a:defRPr>
            </a:lvl1pPr>
          </a:lstStyle>
          <a:p>
            <a:pPr lvl="0"/>
            <a:endParaRPr lang="en-GB"/>
          </a:p>
        </p:txBody>
      </p:sp>
    </p:spTree>
    <p:extLst>
      <p:ext uri="{BB962C8B-B14F-4D97-AF65-F5344CB8AC3E}">
        <p14:creationId xmlns:p14="http://schemas.microsoft.com/office/powerpoint/2010/main" val="172968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8090C-5617-4556-BDE7-20DF64BFC26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593BD61-9C28-479B-9A2C-193BCCEBBB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09F97-8835-4281-AC52-890EEFE3CA1F}"/>
              </a:ext>
            </a:extLst>
          </p:cNvPr>
          <p:cNvSpPr>
            <a:spLocks noGrp="1"/>
          </p:cNvSpPr>
          <p:nvPr>
            <p:ph type="sldNum" sz="quarter" idx="12"/>
          </p:nvPr>
        </p:nvSpPr>
        <p:spPr/>
        <p:txBody>
          <a:bodyPr/>
          <a:lstStyle/>
          <a:p>
            <a:fld id="{F02F2B0B-AA8F-404F-B9E1-A70BA1F782DC}" type="slidenum">
              <a:rPr lang="en-GB" smtClean="0"/>
              <a:t>‹#›</a:t>
            </a:fld>
            <a:endParaRPr lang="en-GB"/>
          </a:p>
        </p:txBody>
      </p:sp>
    </p:spTree>
    <p:extLst>
      <p:ext uri="{BB962C8B-B14F-4D97-AF65-F5344CB8AC3E}">
        <p14:creationId xmlns:p14="http://schemas.microsoft.com/office/powerpoint/2010/main" val="149944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C0DC-5A99-0AEA-31B5-3CF52AA5E2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28D427C-EBD1-1899-1466-82B23F91E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87A333-BBDB-7333-8AAC-034F556BE973}"/>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8447CAC2-726B-CE12-E7D8-3EDB96854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DCF67-5679-B8F5-417B-DF57F73F702C}"/>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132272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1E3E-564C-5C8A-BB27-442A982C06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D55392-BE5B-E8B8-9D65-DBD7C583DE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7A1D15-9F8F-353A-F01C-03852A6652EB}"/>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7EAC87B2-636C-9F1B-E564-1030BA426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C90B-5B10-08D9-D7A7-01D77AAF22BA}"/>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420217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3F6A-0311-B1BA-21C3-46E6B3A536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35BEDBC-6E6A-11DF-DB89-48C5FDB84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8127D5-7DFB-FBCF-DDE9-18DAA19B0C7D}"/>
              </a:ext>
            </a:extLst>
          </p:cNvPr>
          <p:cNvSpPr>
            <a:spLocks noGrp="1"/>
          </p:cNvSpPr>
          <p:nvPr>
            <p:ph type="dt" sz="half" idx="10"/>
          </p:nvPr>
        </p:nvSpPr>
        <p:spPr/>
        <p:txBody>
          <a:body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C90B93A7-3935-FBD3-0558-A9A28AA23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46B4D-2C77-479A-0BED-CDCBFC24B77A}"/>
              </a:ext>
            </a:extLst>
          </p:cNvPr>
          <p:cNvSpPr>
            <a:spLocks noGrp="1"/>
          </p:cNvSpPr>
          <p:nvPr>
            <p:ph type="sldNum" sz="quarter" idx="12"/>
          </p:nvPr>
        </p:nvSpPr>
        <p:spPr/>
        <p:txBody>
          <a:bodyPr/>
          <a:lstStyle/>
          <a:p>
            <a:fld id="{147D79F1-5573-384E-96EE-6FD1F11D03B6}" type="slidenum">
              <a:rPr lang="en-US" smtClean="0"/>
              <a:t>‹#›</a:t>
            </a:fld>
            <a:endParaRPr lang="en-US"/>
          </a:p>
        </p:txBody>
      </p:sp>
    </p:spTree>
    <p:extLst>
      <p:ext uri="{BB962C8B-B14F-4D97-AF65-F5344CB8AC3E}">
        <p14:creationId xmlns:p14="http://schemas.microsoft.com/office/powerpoint/2010/main" val="3700640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
          <p:cNvSpPr txBox="1">
            <a:spLocks noChangeArrowheads="1"/>
          </p:cNvSpPr>
          <p:nvPr/>
        </p:nvSpPr>
        <p:spPr>
          <a:xfrm>
            <a:off x="8790" y="10"/>
            <a:ext cx="12192000" cy="1050551"/>
          </a:xfrm>
          <a:prstGeom prst="rect">
            <a:avLst/>
          </a:prstGeom>
          <a:solidFill>
            <a:srgbClr val="CD1719"/>
          </a:solidFill>
        </p:spPr>
        <p:txBody>
          <a:bodyPr lIns="119428" tIns="59716" rIns="119428" bIns="59716"/>
          <a:lstStyle>
            <a:lvl1pPr algn="ctr" defTabSz="457200" rtl="0" eaLnBrk="1" latinLnBrk="0" hangingPunct="1">
              <a:spcBef>
                <a:spcPct val="0"/>
              </a:spcBef>
              <a:buNone/>
              <a:defRPr sz="4400" kern="1200">
                <a:solidFill>
                  <a:schemeClr val="tx1"/>
                </a:solidFill>
                <a:latin typeface="+mj-lt"/>
                <a:ea typeface="+mj-ea"/>
                <a:cs typeface="+mj-cs"/>
              </a:defRPr>
            </a:lvl1pPr>
          </a:lstStyle>
          <a:p>
            <a:pPr>
              <a:buFont typeface="Wingdings" charset="0"/>
              <a:buNone/>
              <a:defRPr/>
            </a:pPr>
            <a:endParaRPr lang="en-US" sz="4297">
              <a:solidFill>
                <a:prstClr val="white"/>
              </a:solidFill>
              <a:cs typeface="Calibri" panose="020F0502020204030204" pitchFamily="34" charset="0"/>
            </a:endParaRPr>
          </a:p>
        </p:txBody>
      </p:sp>
    </p:spTree>
    <p:extLst>
      <p:ext uri="{BB962C8B-B14F-4D97-AF65-F5344CB8AC3E}">
        <p14:creationId xmlns:p14="http://schemas.microsoft.com/office/powerpoint/2010/main" val="140256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ctr" defTabSz="597149" rtl="0" eaLnBrk="1" latinLnBrk="0" hangingPunct="1">
        <a:spcBef>
          <a:spcPct val="0"/>
        </a:spcBef>
        <a:buNone/>
        <a:defRPr sz="5763" kern="1200">
          <a:solidFill>
            <a:schemeClr val="tx1"/>
          </a:solidFill>
          <a:latin typeface="+mj-lt"/>
          <a:ea typeface="+mj-ea"/>
          <a:cs typeface="+mj-cs"/>
        </a:defRPr>
      </a:lvl1pPr>
    </p:titleStyle>
    <p:bodyStyle>
      <a:lvl1pPr marL="447862" indent="-447862" algn="l" defTabSz="597149" rtl="0" eaLnBrk="1" latinLnBrk="0" hangingPunct="1">
        <a:spcBef>
          <a:spcPct val="20000"/>
        </a:spcBef>
        <a:buFont typeface="Arial"/>
        <a:buChar char="•"/>
        <a:defRPr sz="4200" kern="1200">
          <a:solidFill>
            <a:schemeClr val="tx1"/>
          </a:solidFill>
          <a:latin typeface="+mn-lt"/>
          <a:ea typeface="+mn-ea"/>
          <a:cs typeface="+mn-cs"/>
        </a:defRPr>
      </a:lvl1pPr>
      <a:lvl2pPr marL="970369" indent="-373218" algn="l" defTabSz="597149" rtl="0" eaLnBrk="1" latinLnBrk="0" hangingPunct="1">
        <a:spcBef>
          <a:spcPct val="20000"/>
        </a:spcBef>
        <a:buFont typeface="Arial"/>
        <a:buChar char="–"/>
        <a:defRPr sz="3614" kern="1200">
          <a:solidFill>
            <a:schemeClr val="tx1"/>
          </a:solidFill>
          <a:latin typeface="+mn-lt"/>
          <a:ea typeface="+mn-ea"/>
          <a:cs typeface="+mn-cs"/>
        </a:defRPr>
      </a:lvl2pPr>
      <a:lvl3pPr marL="1492879" indent="-298576" algn="l" defTabSz="597149" rtl="0" eaLnBrk="1" latinLnBrk="0" hangingPunct="1">
        <a:spcBef>
          <a:spcPct val="20000"/>
        </a:spcBef>
        <a:buFont typeface="Arial"/>
        <a:buChar char="•"/>
        <a:defRPr sz="3125" kern="1200">
          <a:solidFill>
            <a:schemeClr val="tx1"/>
          </a:solidFill>
          <a:latin typeface="+mn-lt"/>
          <a:ea typeface="+mn-ea"/>
          <a:cs typeface="+mn-cs"/>
        </a:defRPr>
      </a:lvl3pPr>
      <a:lvl4pPr marL="2090028" indent="-298576" algn="l" defTabSz="597149" rtl="0" eaLnBrk="1" latinLnBrk="0" hangingPunct="1">
        <a:spcBef>
          <a:spcPct val="20000"/>
        </a:spcBef>
        <a:buFont typeface="Arial"/>
        <a:buChar char="–"/>
        <a:defRPr sz="2539" kern="1200">
          <a:solidFill>
            <a:schemeClr val="tx1"/>
          </a:solidFill>
          <a:latin typeface="+mn-lt"/>
          <a:ea typeface="+mn-ea"/>
          <a:cs typeface="+mn-cs"/>
        </a:defRPr>
      </a:lvl4pPr>
      <a:lvl5pPr marL="2687177" indent="-298576" algn="l" defTabSz="597149" rtl="0" eaLnBrk="1" latinLnBrk="0" hangingPunct="1">
        <a:spcBef>
          <a:spcPct val="20000"/>
        </a:spcBef>
        <a:buFont typeface="Arial"/>
        <a:buChar char="»"/>
        <a:defRPr sz="2539" kern="1200">
          <a:solidFill>
            <a:schemeClr val="tx1"/>
          </a:solidFill>
          <a:latin typeface="+mn-lt"/>
          <a:ea typeface="+mn-ea"/>
          <a:cs typeface="+mn-cs"/>
        </a:defRPr>
      </a:lvl5pPr>
      <a:lvl6pPr marL="3284327" indent="-298576" algn="l" defTabSz="597149" rtl="0" eaLnBrk="1" latinLnBrk="0" hangingPunct="1">
        <a:spcBef>
          <a:spcPct val="20000"/>
        </a:spcBef>
        <a:buFont typeface="Arial"/>
        <a:buChar char="•"/>
        <a:defRPr sz="2539" kern="1200">
          <a:solidFill>
            <a:schemeClr val="tx1"/>
          </a:solidFill>
          <a:latin typeface="+mn-lt"/>
          <a:ea typeface="+mn-ea"/>
          <a:cs typeface="+mn-cs"/>
        </a:defRPr>
      </a:lvl6pPr>
      <a:lvl7pPr marL="3881477" indent="-298576" algn="l" defTabSz="597149" rtl="0" eaLnBrk="1" latinLnBrk="0" hangingPunct="1">
        <a:spcBef>
          <a:spcPct val="20000"/>
        </a:spcBef>
        <a:buFont typeface="Arial"/>
        <a:buChar char="•"/>
        <a:defRPr sz="2539" kern="1200">
          <a:solidFill>
            <a:schemeClr val="tx1"/>
          </a:solidFill>
          <a:latin typeface="+mn-lt"/>
          <a:ea typeface="+mn-ea"/>
          <a:cs typeface="+mn-cs"/>
        </a:defRPr>
      </a:lvl7pPr>
      <a:lvl8pPr marL="4478629" indent="-298576" algn="l" defTabSz="597149" rtl="0" eaLnBrk="1" latinLnBrk="0" hangingPunct="1">
        <a:spcBef>
          <a:spcPct val="20000"/>
        </a:spcBef>
        <a:buFont typeface="Arial"/>
        <a:buChar char="•"/>
        <a:defRPr sz="2539" kern="1200">
          <a:solidFill>
            <a:schemeClr val="tx1"/>
          </a:solidFill>
          <a:latin typeface="+mn-lt"/>
          <a:ea typeface="+mn-ea"/>
          <a:cs typeface="+mn-cs"/>
        </a:defRPr>
      </a:lvl8pPr>
      <a:lvl9pPr marL="5075777" indent="-298576" algn="l" defTabSz="597149" rtl="0" eaLnBrk="1" latinLnBrk="0" hangingPunct="1">
        <a:spcBef>
          <a:spcPct val="20000"/>
        </a:spcBef>
        <a:buFont typeface="Arial"/>
        <a:buChar char="•"/>
        <a:defRPr sz="2539" kern="1200">
          <a:solidFill>
            <a:schemeClr val="tx1"/>
          </a:solidFill>
          <a:latin typeface="+mn-lt"/>
          <a:ea typeface="+mn-ea"/>
          <a:cs typeface="+mn-cs"/>
        </a:defRPr>
      </a:lvl9pPr>
    </p:bodyStyle>
    <p:otherStyle>
      <a:defPPr>
        <a:defRPr lang="en-US"/>
      </a:defPPr>
      <a:lvl1pPr marL="0" algn="l" defTabSz="597149" rtl="0" eaLnBrk="1" latinLnBrk="0" hangingPunct="1">
        <a:defRPr sz="2344" kern="1200">
          <a:solidFill>
            <a:schemeClr val="tx1"/>
          </a:solidFill>
          <a:latin typeface="+mn-lt"/>
          <a:ea typeface="+mn-ea"/>
          <a:cs typeface="+mn-cs"/>
        </a:defRPr>
      </a:lvl1pPr>
      <a:lvl2pPr marL="597149" algn="l" defTabSz="597149" rtl="0" eaLnBrk="1" latinLnBrk="0" hangingPunct="1">
        <a:defRPr sz="2344" kern="1200">
          <a:solidFill>
            <a:schemeClr val="tx1"/>
          </a:solidFill>
          <a:latin typeface="+mn-lt"/>
          <a:ea typeface="+mn-ea"/>
          <a:cs typeface="+mn-cs"/>
        </a:defRPr>
      </a:lvl2pPr>
      <a:lvl3pPr marL="1194302" algn="l" defTabSz="597149" rtl="0" eaLnBrk="1" latinLnBrk="0" hangingPunct="1">
        <a:defRPr sz="2344" kern="1200">
          <a:solidFill>
            <a:schemeClr val="tx1"/>
          </a:solidFill>
          <a:latin typeface="+mn-lt"/>
          <a:ea typeface="+mn-ea"/>
          <a:cs typeface="+mn-cs"/>
        </a:defRPr>
      </a:lvl3pPr>
      <a:lvl4pPr marL="1791452" algn="l" defTabSz="597149" rtl="0" eaLnBrk="1" latinLnBrk="0" hangingPunct="1">
        <a:defRPr sz="2344" kern="1200">
          <a:solidFill>
            <a:schemeClr val="tx1"/>
          </a:solidFill>
          <a:latin typeface="+mn-lt"/>
          <a:ea typeface="+mn-ea"/>
          <a:cs typeface="+mn-cs"/>
        </a:defRPr>
      </a:lvl4pPr>
      <a:lvl5pPr marL="2388600" algn="l" defTabSz="597149" rtl="0" eaLnBrk="1" latinLnBrk="0" hangingPunct="1">
        <a:defRPr sz="2344" kern="1200">
          <a:solidFill>
            <a:schemeClr val="tx1"/>
          </a:solidFill>
          <a:latin typeface="+mn-lt"/>
          <a:ea typeface="+mn-ea"/>
          <a:cs typeface="+mn-cs"/>
        </a:defRPr>
      </a:lvl5pPr>
      <a:lvl6pPr marL="2985752" algn="l" defTabSz="597149" rtl="0" eaLnBrk="1" latinLnBrk="0" hangingPunct="1">
        <a:defRPr sz="2344" kern="1200">
          <a:solidFill>
            <a:schemeClr val="tx1"/>
          </a:solidFill>
          <a:latin typeface="+mn-lt"/>
          <a:ea typeface="+mn-ea"/>
          <a:cs typeface="+mn-cs"/>
        </a:defRPr>
      </a:lvl6pPr>
      <a:lvl7pPr marL="3582902" algn="l" defTabSz="597149" rtl="0" eaLnBrk="1" latinLnBrk="0" hangingPunct="1">
        <a:defRPr sz="2344" kern="1200">
          <a:solidFill>
            <a:schemeClr val="tx1"/>
          </a:solidFill>
          <a:latin typeface="+mn-lt"/>
          <a:ea typeface="+mn-ea"/>
          <a:cs typeface="+mn-cs"/>
        </a:defRPr>
      </a:lvl7pPr>
      <a:lvl8pPr marL="4180050" algn="l" defTabSz="597149" rtl="0" eaLnBrk="1" latinLnBrk="0" hangingPunct="1">
        <a:defRPr sz="2344" kern="1200">
          <a:solidFill>
            <a:schemeClr val="tx1"/>
          </a:solidFill>
          <a:latin typeface="+mn-lt"/>
          <a:ea typeface="+mn-ea"/>
          <a:cs typeface="+mn-cs"/>
        </a:defRPr>
      </a:lvl8pPr>
      <a:lvl9pPr marL="4777202" algn="l" defTabSz="597149" rtl="0" eaLnBrk="1" latinLnBrk="0" hangingPunct="1">
        <a:defRPr sz="23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3CE61-22CE-9537-51C9-82DF97F53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862FC5-5B6F-6BF0-3B2F-0D9C4AD97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F52EB4-74CC-4B84-AB4B-C53343B3B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EA947-13E9-2D4D-9433-25A69575551B}" type="datetimeFigureOut">
              <a:rPr lang="en-US" smtClean="0"/>
              <a:t>11/20/2023</a:t>
            </a:fld>
            <a:endParaRPr lang="en-US"/>
          </a:p>
        </p:txBody>
      </p:sp>
      <p:sp>
        <p:nvSpPr>
          <p:cNvPr id="5" name="Footer Placeholder 4">
            <a:extLst>
              <a:ext uri="{FF2B5EF4-FFF2-40B4-BE49-F238E27FC236}">
                <a16:creationId xmlns:a16="http://schemas.microsoft.com/office/drawing/2014/main" id="{02BBD50C-DD57-5AE5-EE13-07A84C130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54BDF4-495E-0D5B-5D69-BDFAD8F62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D79F1-5573-384E-96EE-6FD1F11D03B6}" type="slidenum">
              <a:rPr lang="en-US" smtClean="0"/>
              <a:t>‹#›</a:t>
            </a:fld>
            <a:endParaRPr lang="en-US"/>
          </a:p>
        </p:txBody>
      </p:sp>
    </p:spTree>
    <p:extLst>
      <p:ext uri="{BB962C8B-B14F-4D97-AF65-F5344CB8AC3E}">
        <p14:creationId xmlns:p14="http://schemas.microsoft.com/office/powerpoint/2010/main" val="32854981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istol.gov.uk/files/documents/6555-equality-and-inclusion-strategic-framework-2023-2027"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stol.gov.uk/council-and-mayor/policies-plans-and-strategies/equality-diversity-and-cohesion-policies/our-equality-policies-and-equalities-legisla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5AE055-8566-2BF3-D755-02836E98F64D}"/>
              </a:ext>
            </a:extLst>
          </p:cNvPr>
          <p:cNvSpPr txBox="1">
            <a:spLocks noGrp="1"/>
          </p:cNvSpPr>
          <p:nvPr>
            <p:ph type="title" idx="4294967295"/>
          </p:nvPr>
        </p:nvSpPr>
        <p:spPr>
          <a:xfrm>
            <a:off x="1377950" y="2027718"/>
            <a:ext cx="94361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Improving Diversity of the Local Supply Chain</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84912709-6640-3E21-0C31-4EEEED6BCC04}"/>
              </a:ext>
            </a:extLst>
          </p:cNvPr>
          <p:cNvSpPr txBox="1"/>
          <p:nvPr/>
        </p:nvSpPr>
        <p:spPr>
          <a:xfrm>
            <a:off x="1066801" y="4300991"/>
            <a:ext cx="10756899" cy="226728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Partners In Procurement Event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Sibusiso Tshabalala &amp; Tutu Adebiyi –  (Black South West Network)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Niotia Ferguson – Head of Procurement &amp; Contract Management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(Bristol City Council)</a:t>
            </a:r>
          </a:p>
        </p:txBody>
      </p:sp>
    </p:spTree>
    <p:extLst>
      <p:ext uri="{BB962C8B-B14F-4D97-AF65-F5344CB8AC3E}">
        <p14:creationId xmlns:p14="http://schemas.microsoft.com/office/powerpoint/2010/main" val="45539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person, clothing, human face, sitting">
            <a:extLst>
              <a:ext uri="{FF2B5EF4-FFF2-40B4-BE49-F238E27FC236}">
                <a16:creationId xmlns:a16="http://schemas.microsoft.com/office/drawing/2014/main" id="{8E28D1F8-43E3-324F-4B7B-32EA541D4017}"/>
              </a:ext>
            </a:extLst>
          </p:cNvPr>
          <p:cNvPicPr>
            <a:picLocks noChangeAspect="1"/>
          </p:cNvPicPr>
          <p:nvPr/>
        </p:nvPicPr>
        <p:blipFill rotWithShape="1">
          <a:blip r:embed="rId2">
            <a:alphaModFix amt="50000"/>
          </a:blip>
          <a:srcRect t="10474" r="-1" b="11651"/>
          <a:stretch/>
        </p:blipFill>
        <p:spPr>
          <a:xfrm>
            <a:off x="20" y="10"/>
            <a:ext cx="12188930" cy="6857990"/>
          </a:xfrm>
          <a:prstGeom prst="rect">
            <a:avLst/>
          </a:prstGeom>
        </p:spPr>
      </p:pic>
      <p:sp>
        <p:nvSpPr>
          <p:cNvPr id="2" name="Title 1">
            <a:extLst>
              <a:ext uri="{FF2B5EF4-FFF2-40B4-BE49-F238E27FC236}">
                <a16:creationId xmlns:a16="http://schemas.microsoft.com/office/drawing/2014/main" id="{6AD763CE-EB11-C8AE-AA27-E4A5698D56F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rgbClr val="FFFFFF"/>
                </a:solidFill>
              </a:rPr>
              <a:t>Evaluation</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82136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9F8"/>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EE16076-002E-972D-DFD1-CD3E68299B6B}"/>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Overview of Phase One &amp; Two</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pic>
        <p:nvPicPr>
          <p:cNvPr id="11" name="Picture 10" descr="A picture containing text, screenshot, font, ">
            <a:extLst>
              <a:ext uri="{FF2B5EF4-FFF2-40B4-BE49-F238E27FC236}">
                <a16:creationId xmlns:a16="http://schemas.microsoft.com/office/drawing/2014/main" id="{C567A613-E5DE-9438-7B2E-5D8986871A59}"/>
              </a:ext>
            </a:extLst>
          </p:cNvPr>
          <p:cNvPicPr>
            <a:picLocks noChangeAspect="1"/>
          </p:cNvPicPr>
          <p:nvPr/>
        </p:nvPicPr>
        <p:blipFill>
          <a:blip r:embed="rId2"/>
          <a:stretch>
            <a:fillRect/>
          </a:stretch>
        </p:blipFill>
        <p:spPr>
          <a:xfrm>
            <a:off x="118605" y="1096785"/>
            <a:ext cx="4991267" cy="2505576"/>
          </a:xfrm>
          <a:prstGeom prst="rect">
            <a:avLst/>
          </a:prstGeom>
        </p:spPr>
      </p:pic>
      <p:pic>
        <p:nvPicPr>
          <p:cNvPr id="9" name="Picture 8" descr="A picture containing text, screenshot, font">
            <a:extLst>
              <a:ext uri="{FF2B5EF4-FFF2-40B4-BE49-F238E27FC236}">
                <a16:creationId xmlns:a16="http://schemas.microsoft.com/office/drawing/2014/main" id="{8D616D87-23BC-E62F-6224-212AF2487BF8}"/>
              </a:ext>
            </a:extLst>
          </p:cNvPr>
          <p:cNvPicPr>
            <a:picLocks noChangeAspect="1"/>
          </p:cNvPicPr>
          <p:nvPr/>
        </p:nvPicPr>
        <p:blipFill>
          <a:blip r:embed="rId3"/>
          <a:stretch>
            <a:fillRect/>
          </a:stretch>
        </p:blipFill>
        <p:spPr>
          <a:xfrm>
            <a:off x="193903" y="3556440"/>
            <a:ext cx="4840670" cy="3301560"/>
          </a:xfrm>
          <a:prstGeom prst="rect">
            <a:avLst/>
          </a:prstGeom>
        </p:spPr>
      </p:pic>
      <p:pic>
        <p:nvPicPr>
          <p:cNvPr id="15" name="Picture 3">
            <a:extLst>
              <a:ext uri="{FF2B5EF4-FFF2-40B4-BE49-F238E27FC236}">
                <a16:creationId xmlns:a16="http://schemas.microsoft.com/office/drawing/2014/main" id="{1795B390-C391-5F2D-22EC-700F41842D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0" t="21264" r="6608" b="71845"/>
          <a:stretch>
            <a:fillRect/>
          </a:stretch>
        </p:blipFill>
        <p:spPr>
          <a:xfrm>
            <a:off x="0" y="707100"/>
            <a:ext cx="12188951" cy="283725"/>
          </a:xfrm>
          <a:prstGeom prst="rect">
            <a:avLst/>
          </a:prstGeom>
        </p:spPr>
      </p:pic>
      <p:pic>
        <p:nvPicPr>
          <p:cNvPr id="16" name="Google Shape;158;p18">
            <a:extLst>
              <a:ext uri="{FF2B5EF4-FFF2-40B4-BE49-F238E27FC236}">
                <a16:creationId xmlns:a16="http://schemas.microsoft.com/office/drawing/2014/main" id="{9D678F6D-C846-BF4E-3E7C-8C01A9A2D2CC}"/>
              </a:ext>
              <a:ext uri="{C183D7F6-B498-43B3-948B-1728B52AA6E4}">
                <adec:decorative xmlns:adec="http://schemas.microsoft.com/office/drawing/2017/decorative" val="1"/>
              </a:ext>
            </a:extLst>
          </p:cNvPr>
          <p:cNvPicPr preferRelativeResize="0"/>
          <p:nvPr/>
        </p:nvPicPr>
        <p:blipFill rotWithShape="1">
          <a:blip r:embed="rId6">
            <a:alphaModFix/>
          </a:blip>
          <a:srcRect l="160" t="21264" r="6608" b="71845"/>
          <a:stretch/>
        </p:blipFill>
        <p:spPr>
          <a:xfrm>
            <a:off x="-3049" y="805425"/>
            <a:ext cx="12188950" cy="283725"/>
          </a:xfrm>
          <a:prstGeom prst="rect">
            <a:avLst/>
          </a:prstGeom>
          <a:noFill/>
          <a:ln>
            <a:noFill/>
          </a:ln>
        </p:spPr>
      </p:pic>
      <p:pic>
        <p:nvPicPr>
          <p:cNvPr id="17" name="Google Shape;120;p15">
            <a:extLst>
              <a:ext uri="{FF2B5EF4-FFF2-40B4-BE49-F238E27FC236}">
                <a16:creationId xmlns:a16="http://schemas.microsoft.com/office/drawing/2014/main" id="{9F0644FA-98CF-125B-A131-74B5CF2ADBFE}"/>
              </a:ext>
              <a:ext uri="{C183D7F6-B498-43B3-948B-1728B52AA6E4}">
                <adec:decorative xmlns:adec="http://schemas.microsoft.com/office/drawing/2017/decorative" val="1"/>
              </a:ext>
            </a:extLst>
          </p:cNvPr>
          <p:cNvPicPr preferRelativeResize="0"/>
          <p:nvPr/>
        </p:nvPicPr>
        <p:blipFill rotWithShape="1">
          <a:blip r:embed="rId6">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pic>
        <p:nvPicPr>
          <p:cNvPr id="2" name="Google Shape;177;p15" descr="Icons of support on offer">
            <a:extLst>
              <a:ext uri="{FF2B5EF4-FFF2-40B4-BE49-F238E27FC236}">
                <a16:creationId xmlns:a16="http://schemas.microsoft.com/office/drawing/2014/main" id="{7CF9812A-E0B5-3626-BE84-3DF6FBFC18B4}"/>
              </a:ext>
              <a:ext uri="{C183D7F6-B498-43B3-948B-1728B52AA6E4}">
                <adec:decorative xmlns:adec="http://schemas.microsoft.com/office/drawing/2017/decorative" val="0"/>
              </a:ext>
            </a:extLst>
          </p:cNvPr>
          <p:cNvPicPr preferRelativeResize="0"/>
          <p:nvPr/>
        </p:nvPicPr>
        <p:blipFill>
          <a:blip r:embed="rId7">
            <a:alphaModFix/>
          </a:blip>
          <a:stretch>
            <a:fillRect/>
          </a:stretch>
        </p:blipFill>
        <p:spPr>
          <a:xfrm>
            <a:off x="5886363" y="1208153"/>
            <a:ext cx="5810499" cy="1910300"/>
          </a:xfrm>
          <a:prstGeom prst="rect">
            <a:avLst/>
          </a:prstGeom>
          <a:noFill/>
          <a:ln>
            <a:noFill/>
          </a:ln>
        </p:spPr>
      </p:pic>
      <p:pic>
        <p:nvPicPr>
          <p:cNvPr id="4" name="Picture 3" descr="A picture containing text, screenshot, font, design">
            <a:extLst>
              <a:ext uri="{FF2B5EF4-FFF2-40B4-BE49-F238E27FC236}">
                <a16:creationId xmlns:a16="http://schemas.microsoft.com/office/drawing/2014/main" id="{07B275FE-E90D-E9F0-2BDD-AECCDDD68602}"/>
              </a:ext>
            </a:extLst>
          </p:cNvPr>
          <p:cNvPicPr>
            <a:picLocks noChangeAspect="1"/>
          </p:cNvPicPr>
          <p:nvPr/>
        </p:nvPicPr>
        <p:blipFill>
          <a:blip r:embed="rId8"/>
          <a:stretch>
            <a:fillRect/>
          </a:stretch>
        </p:blipFill>
        <p:spPr>
          <a:xfrm>
            <a:off x="5403154" y="3229821"/>
            <a:ext cx="6670241" cy="3485201"/>
          </a:xfrm>
          <a:prstGeom prst="rect">
            <a:avLst/>
          </a:prstGeom>
        </p:spPr>
      </p:pic>
    </p:spTree>
    <p:extLst>
      <p:ext uri="{BB962C8B-B14F-4D97-AF65-F5344CB8AC3E}">
        <p14:creationId xmlns:p14="http://schemas.microsoft.com/office/powerpoint/2010/main" val="2758581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CDBE4B-41DD-3B49-2592-76DB0166A606}"/>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Economic Benefits of Providing Homecare &amp; Community Support Services </a:t>
            </a:r>
            <a:endParaRPr kumimoji="0" lang="en-GB" sz="2600" b="0"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endParaRPr>
          </a:p>
        </p:txBody>
      </p:sp>
      <p:pic>
        <p:nvPicPr>
          <p:cNvPr id="7" name="Picture 3">
            <a:extLst>
              <a:ext uri="{FF2B5EF4-FFF2-40B4-BE49-F238E27FC236}">
                <a16:creationId xmlns:a16="http://schemas.microsoft.com/office/drawing/2014/main" id="{0E419A5B-F99A-19A5-D76B-7A92A372C7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707100"/>
            <a:ext cx="12188951" cy="283725"/>
          </a:xfrm>
          <a:prstGeom prst="rect">
            <a:avLst/>
          </a:prstGeom>
        </p:spPr>
      </p:pic>
      <p:pic>
        <p:nvPicPr>
          <p:cNvPr id="8" name="Google Shape;158;p18">
            <a:extLst>
              <a:ext uri="{FF2B5EF4-FFF2-40B4-BE49-F238E27FC236}">
                <a16:creationId xmlns:a16="http://schemas.microsoft.com/office/drawing/2014/main" id="{23A16D3C-3C52-CC2C-3723-F4A766E14F77}"/>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3049" y="805425"/>
            <a:ext cx="12188950" cy="283725"/>
          </a:xfrm>
          <a:prstGeom prst="rect">
            <a:avLst/>
          </a:prstGeom>
          <a:noFill/>
          <a:ln>
            <a:noFill/>
          </a:ln>
        </p:spPr>
      </p:pic>
      <p:pic>
        <p:nvPicPr>
          <p:cNvPr id="9" name="Google Shape;120;p15">
            <a:extLst>
              <a:ext uri="{FF2B5EF4-FFF2-40B4-BE49-F238E27FC236}">
                <a16:creationId xmlns:a16="http://schemas.microsoft.com/office/drawing/2014/main" id="{A696DA92-2666-77A7-54C7-624A9D5744F9}"/>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pic>
        <p:nvPicPr>
          <p:cNvPr id="16" name="Picture 15" descr="A picture containing text, screenshot, font">
            <a:extLst>
              <a:ext uri="{FF2B5EF4-FFF2-40B4-BE49-F238E27FC236}">
                <a16:creationId xmlns:a16="http://schemas.microsoft.com/office/drawing/2014/main" id="{9301CF52-65A5-E2FC-32F3-5FA77C5B7D5B}"/>
              </a:ext>
            </a:extLst>
          </p:cNvPr>
          <p:cNvPicPr>
            <a:picLocks noChangeAspect="1"/>
          </p:cNvPicPr>
          <p:nvPr/>
        </p:nvPicPr>
        <p:blipFill>
          <a:blip r:embed="rId5"/>
          <a:stretch>
            <a:fillRect/>
          </a:stretch>
        </p:blipFill>
        <p:spPr>
          <a:xfrm>
            <a:off x="2556918" y="1096785"/>
            <a:ext cx="6798097" cy="1552366"/>
          </a:xfrm>
          <a:prstGeom prst="rect">
            <a:avLst/>
          </a:prstGeom>
        </p:spPr>
      </p:pic>
      <p:pic>
        <p:nvPicPr>
          <p:cNvPr id="14" name="Picture 13" descr="A picture containing text, screenshot, font">
            <a:extLst>
              <a:ext uri="{FF2B5EF4-FFF2-40B4-BE49-F238E27FC236}">
                <a16:creationId xmlns:a16="http://schemas.microsoft.com/office/drawing/2014/main" id="{B9714003-41B1-FD76-D794-F84667D51692}"/>
              </a:ext>
            </a:extLst>
          </p:cNvPr>
          <p:cNvPicPr>
            <a:picLocks noChangeAspect="1"/>
          </p:cNvPicPr>
          <p:nvPr/>
        </p:nvPicPr>
        <p:blipFill>
          <a:blip r:embed="rId6"/>
          <a:stretch>
            <a:fillRect/>
          </a:stretch>
        </p:blipFill>
        <p:spPr>
          <a:xfrm>
            <a:off x="2823199" y="2656786"/>
            <a:ext cx="6265534" cy="2077883"/>
          </a:xfrm>
          <a:prstGeom prst="rect">
            <a:avLst/>
          </a:prstGeom>
        </p:spPr>
      </p:pic>
      <p:pic>
        <p:nvPicPr>
          <p:cNvPr id="2" name="Picture 1" descr="A picture containing text, screenshot, font, number">
            <a:extLst>
              <a:ext uri="{FF2B5EF4-FFF2-40B4-BE49-F238E27FC236}">
                <a16:creationId xmlns:a16="http://schemas.microsoft.com/office/drawing/2014/main" id="{715599D1-CED5-2727-AE82-A5041BD9D6CF}"/>
              </a:ext>
            </a:extLst>
          </p:cNvPr>
          <p:cNvPicPr>
            <a:picLocks noChangeAspect="1"/>
          </p:cNvPicPr>
          <p:nvPr/>
        </p:nvPicPr>
        <p:blipFill>
          <a:blip r:embed="rId7"/>
          <a:stretch>
            <a:fillRect/>
          </a:stretch>
        </p:blipFill>
        <p:spPr>
          <a:xfrm>
            <a:off x="3536878" y="4768504"/>
            <a:ext cx="5109096" cy="1985422"/>
          </a:xfrm>
          <a:prstGeom prst="rect">
            <a:avLst/>
          </a:prstGeom>
        </p:spPr>
      </p:pic>
    </p:spTree>
    <p:extLst>
      <p:ext uri="{BB962C8B-B14F-4D97-AF65-F5344CB8AC3E}">
        <p14:creationId xmlns:p14="http://schemas.microsoft.com/office/powerpoint/2010/main" val="1155694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0C7436-47BA-4EF5-B392-D18505BDA358}"/>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Impact Highlights</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pic>
        <p:nvPicPr>
          <p:cNvPr id="5" name="Picture 4" descr="A picture containing text,font, screenshot">
            <a:extLst>
              <a:ext uri="{FF2B5EF4-FFF2-40B4-BE49-F238E27FC236}">
                <a16:creationId xmlns:a16="http://schemas.microsoft.com/office/drawing/2014/main" id="{DDC69EDE-873C-4E10-D745-EEC9F7AB1269}"/>
              </a:ext>
            </a:extLst>
          </p:cNvPr>
          <p:cNvPicPr>
            <a:picLocks noChangeAspect="1"/>
          </p:cNvPicPr>
          <p:nvPr/>
        </p:nvPicPr>
        <p:blipFill>
          <a:blip r:embed="rId2"/>
          <a:stretch>
            <a:fillRect/>
          </a:stretch>
        </p:blipFill>
        <p:spPr>
          <a:xfrm>
            <a:off x="267104" y="1187475"/>
            <a:ext cx="7922303" cy="3584843"/>
          </a:xfrm>
          <a:prstGeom prst="rect">
            <a:avLst/>
          </a:prstGeom>
        </p:spPr>
      </p:pic>
      <p:pic>
        <p:nvPicPr>
          <p:cNvPr id="7" name="Picture 3">
            <a:extLst>
              <a:ext uri="{FF2B5EF4-FFF2-40B4-BE49-F238E27FC236}">
                <a16:creationId xmlns:a16="http://schemas.microsoft.com/office/drawing/2014/main" id="{4A53B0F1-8464-79A3-60CB-B77159AE54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707100"/>
            <a:ext cx="12188951" cy="283725"/>
          </a:xfrm>
          <a:prstGeom prst="rect">
            <a:avLst/>
          </a:prstGeom>
        </p:spPr>
      </p:pic>
      <p:pic>
        <p:nvPicPr>
          <p:cNvPr id="8" name="Google Shape;158;p18">
            <a:extLst>
              <a:ext uri="{FF2B5EF4-FFF2-40B4-BE49-F238E27FC236}">
                <a16:creationId xmlns:a16="http://schemas.microsoft.com/office/drawing/2014/main" id="{0389E7D8-343E-79D8-7405-2CAA9330A1F8}"/>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3049" y="805425"/>
            <a:ext cx="12188950" cy="283725"/>
          </a:xfrm>
          <a:prstGeom prst="rect">
            <a:avLst/>
          </a:prstGeom>
          <a:noFill/>
          <a:ln>
            <a:noFill/>
          </a:ln>
        </p:spPr>
      </p:pic>
      <p:pic>
        <p:nvPicPr>
          <p:cNvPr id="9" name="Google Shape;120;p15">
            <a:extLst>
              <a:ext uri="{FF2B5EF4-FFF2-40B4-BE49-F238E27FC236}">
                <a16:creationId xmlns:a16="http://schemas.microsoft.com/office/drawing/2014/main" id="{092CECFA-544D-1D85-DA62-236D201324DA}"/>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pic>
        <p:nvPicPr>
          <p:cNvPr id="3" name="Picture 2" descr="BSWN logo">
            <a:extLst>
              <a:ext uri="{FF2B5EF4-FFF2-40B4-BE49-F238E27FC236}">
                <a16:creationId xmlns:a16="http://schemas.microsoft.com/office/drawing/2014/main" id="{F246EDF1-0954-7E09-CDBC-F25E0D9DCA11}"/>
              </a:ext>
            </a:extLst>
          </p:cNvPr>
          <p:cNvPicPr>
            <a:picLocks noChangeAspect="1"/>
          </p:cNvPicPr>
          <p:nvPr/>
        </p:nvPicPr>
        <p:blipFill>
          <a:blip r:embed="rId6"/>
          <a:stretch>
            <a:fillRect/>
          </a:stretch>
        </p:blipFill>
        <p:spPr>
          <a:xfrm>
            <a:off x="160774" y="5239457"/>
            <a:ext cx="3562597" cy="1403499"/>
          </a:xfrm>
          <a:prstGeom prst="rect">
            <a:avLst/>
          </a:prstGeom>
        </p:spPr>
      </p:pic>
      <p:pic>
        <p:nvPicPr>
          <p:cNvPr id="2" name="Picture 1" descr="Stats of impact highlights">
            <a:extLst>
              <a:ext uri="{FF2B5EF4-FFF2-40B4-BE49-F238E27FC236}">
                <a16:creationId xmlns:a16="http://schemas.microsoft.com/office/drawing/2014/main" id="{9C31A06E-7D94-0B8F-92DE-04F4CABD2DDF}"/>
              </a:ext>
            </a:extLst>
          </p:cNvPr>
          <p:cNvPicPr>
            <a:picLocks noChangeAspect="1"/>
          </p:cNvPicPr>
          <p:nvPr/>
        </p:nvPicPr>
        <p:blipFill>
          <a:blip r:embed="rId7"/>
          <a:stretch>
            <a:fillRect/>
          </a:stretch>
        </p:blipFill>
        <p:spPr>
          <a:xfrm>
            <a:off x="5502917" y="1187475"/>
            <a:ext cx="6421979" cy="5571067"/>
          </a:xfrm>
          <a:prstGeom prst="rect">
            <a:avLst/>
          </a:prstGeom>
        </p:spPr>
      </p:pic>
    </p:spTree>
    <p:extLst>
      <p:ext uri="{BB962C8B-B14F-4D97-AF65-F5344CB8AC3E}">
        <p14:creationId xmlns:p14="http://schemas.microsoft.com/office/powerpoint/2010/main" val="7323624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circle, screenshot, diagram">
            <a:extLst>
              <a:ext uri="{FF2B5EF4-FFF2-40B4-BE49-F238E27FC236}">
                <a16:creationId xmlns:a16="http://schemas.microsoft.com/office/drawing/2014/main" id="{AF177389-35E4-AF14-A5B9-66400F64B273}"/>
              </a:ext>
            </a:extLst>
          </p:cNvPr>
          <p:cNvPicPr>
            <a:picLocks noGrp="1" noChangeAspect="1"/>
          </p:cNvPicPr>
          <p:nvPr>
            <p:ph idx="1"/>
          </p:nvPr>
        </p:nvPicPr>
        <p:blipFill>
          <a:blip r:embed="rId2"/>
          <a:stretch>
            <a:fillRect/>
          </a:stretch>
        </p:blipFill>
        <p:spPr>
          <a:xfrm>
            <a:off x="2868083" y="115355"/>
            <a:ext cx="6580717" cy="6580717"/>
          </a:xfrm>
          <a:prstGeom prst="rect">
            <a:avLst/>
          </a:prstGeom>
        </p:spPr>
      </p:pic>
      <p:pic>
        <p:nvPicPr>
          <p:cNvPr id="6" name="Picture 3">
            <a:extLst>
              <a:ext uri="{FF2B5EF4-FFF2-40B4-BE49-F238E27FC236}">
                <a16:creationId xmlns:a16="http://schemas.microsoft.com/office/drawing/2014/main" id="{5D3851E3-867E-1B50-2EAB-A73C7B5D11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rot="16200000">
            <a:off x="-3287137" y="3287136"/>
            <a:ext cx="6858000" cy="283725"/>
          </a:xfrm>
          <a:prstGeom prst="rect">
            <a:avLst/>
          </a:prstGeom>
        </p:spPr>
      </p:pic>
      <p:pic>
        <p:nvPicPr>
          <p:cNvPr id="7" name="Google Shape;158;p18">
            <a:extLst>
              <a:ext uri="{FF2B5EF4-FFF2-40B4-BE49-F238E27FC236}">
                <a16:creationId xmlns:a16="http://schemas.microsoft.com/office/drawing/2014/main" id="{8A9553AC-795C-A0F5-BE66-337E995331A2}"/>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rot="16200000">
            <a:off x="-3003410" y="3287136"/>
            <a:ext cx="6858001" cy="283725"/>
          </a:xfrm>
          <a:prstGeom prst="rect">
            <a:avLst/>
          </a:prstGeom>
          <a:noFill/>
          <a:ln>
            <a:noFill/>
          </a:ln>
        </p:spPr>
      </p:pic>
      <p:pic>
        <p:nvPicPr>
          <p:cNvPr id="8" name="Google Shape;120;p15">
            <a:extLst>
              <a:ext uri="{FF2B5EF4-FFF2-40B4-BE49-F238E27FC236}">
                <a16:creationId xmlns:a16="http://schemas.microsoft.com/office/drawing/2014/main" id="{249BC9DB-4BCD-979E-542B-F2C1ED11B49C}"/>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rot="16200000">
            <a:off x="-2719684" y="3287134"/>
            <a:ext cx="6858001" cy="283726"/>
          </a:xfrm>
          <a:prstGeom prst="rect">
            <a:avLst/>
          </a:prstGeom>
          <a:gradFill>
            <a:gsLst>
              <a:gs pos="50000">
                <a:srgbClr val="005246"/>
              </a:gs>
              <a:gs pos="0">
                <a:srgbClr val="005246"/>
              </a:gs>
              <a:gs pos="100000">
                <a:srgbClr val="FFFFFF">
                  <a:alpha val="0"/>
                </a:srgbClr>
              </a:gs>
            </a:gsLst>
            <a:lin ang="20061707" scaled="1"/>
          </a:gradFill>
          <a:ln>
            <a:noFill/>
          </a:ln>
        </p:spPr>
      </p:pic>
      <p:pic>
        <p:nvPicPr>
          <p:cNvPr id="9" name="Picture 3">
            <a:extLst>
              <a:ext uri="{FF2B5EF4-FFF2-40B4-BE49-F238E27FC236}">
                <a16:creationId xmlns:a16="http://schemas.microsoft.com/office/drawing/2014/main" id="{995A7878-E6C2-A18C-FB6F-81E11352C6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rot="16200000">
            <a:off x="8621136" y="3287138"/>
            <a:ext cx="6858000" cy="283725"/>
          </a:xfrm>
          <a:prstGeom prst="rect">
            <a:avLst/>
          </a:prstGeom>
        </p:spPr>
      </p:pic>
      <p:pic>
        <p:nvPicPr>
          <p:cNvPr id="10" name="Google Shape;158;p18">
            <a:extLst>
              <a:ext uri="{FF2B5EF4-FFF2-40B4-BE49-F238E27FC236}">
                <a16:creationId xmlns:a16="http://schemas.microsoft.com/office/drawing/2014/main" id="{24C2333F-5EC1-7CFC-CC6E-90B8488AFCE4}"/>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rot="16200000">
            <a:off x="8337407" y="3287138"/>
            <a:ext cx="6858001" cy="283725"/>
          </a:xfrm>
          <a:prstGeom prst="rect">
            <a:avLst/>
          </a:prstGeom>
          <a:noFill/>
          <a:ln>
            <a:noFill/>
          </a:ln>
        </p:spPr>
      </p:pic>
      <p:pic>
        <p:nvPicPr>
          <p:cNvPr id="11" name="Google Shape;120;p15">
            <a:extLst>
              <a:ext uri="{FF2B5EF4-FFF2-40B4-BE49-F238E27FC236}">
                <a16:creationId xmlns:a16="http://schemas.microsoft.com/office/drawing/2014/main" id="{B03C8F39-174C-5634-F267-0A3F63CC0D03}"/>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rot="16200000">
            <a:off x="8053680" y="3287134"/>
            <a:ext cx="6858001" cy="283726"/>
          </a:xfrm>
          <a:prstGeom prst="rect">
            <a:avLst/>
          </a:prstGeom>
          <a:gradFill>
            <a:gsLst>
              <a:gs pos="50000">
                <a:srgbClr val="005246"/>
              </a:gs>
              <a:gs pos="0">
                <a:srgbClr val="005246"/>
              </a:gs>
              <a:gs pos="100000">
                <a:srgbClr val="FFFFFF">
                  <a:alpha val="0"/>
                </a:srgbClr>
              </a:gs>
            </a:gsLst>
            <a:lin ang="20061707" scaled="1"/>
          </a:gradFill>
          <a:ln>
            <a:noFill/>
          </a:ln>
        </p:spPr>
      </p:pic>
      <p:sp>
        <p:nvSpPr>
          <p:cNvPr id="2" name="Title 1">
            <a:extLst>
              <a:ext uri="{FF2B5EF4-FFF2-40B4-BE49-F238E27FC236}">
                <a16:creationId xmlns:a16="http://schemas.microsoft.com/office/drawing/2014/main" id="{CB0BA5C0-1415-CDCF-9E6A-917B9C33CFDB}"/>
              </a:ext>
            </a:extLst>
          </p:cNvPr>
          <p:cNvSpPr>
            <a:spLocks noGrp="1"/>
          </p:cNvSpPr>
          <p:nvPr>
            <p:ph type="title"/>
          </p:nvPr>
        </p:nvSpPr>
        <p:spPr/>
        <p:txBody>
          <a:bodyPr/>
          <a:lstStyle/>
          <a:p>
            <a:r>
              <a:rPr lang="en-GB" dirty="0"/>
              <a:t> Where are we</a:t>
            </a:r>
          </a:p>
        </p:txBody>
      </p:sp>
    </p:spTree>
    <p:extLst>
      <p:ext uri="{BB962C8B-B14F-4D97-AF65-F5344CB8AC3E}">
        <p14:creationId xmlns:p14="http://schemas.microsoft.com/office/powerpoint/2010/main" val="25882705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F06178-A079-AA39-1363-BD4203E496AC}"/>
              </a:ext>
            </a:extLst>
          </p:cNvPr>
          <p:cNvSpPr txBox="1">
            <a:spLocks noGrp="1"/>
          </p:cNvSpPr>
          <p:nvPr>
            <p:ph type="title" idx="4294967295"/>
          </p:nvPr>
        </p:nvSpPr>
        <p:spPr>
          <a:xfrm>
            <a:off x="-101709" y="-168214"/>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Recommendations</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sp>
        <p:nvSpPr>
          <p:cNvPr id="3" name="Content Placeholder 2">
            <a:extLst>
              <a:ext uri="{FF2B5EF4-FFF2-40B4-BE49-F238E27FC236}">
                <a16:creationId xmlns:a16="http://schemas.microsoft.com/office/drawing/2014/main" id="{38972AA4-206A-D27B-9787-9D9145A3F5CB}"/>
              </a:ext>
            </a:extLst>
          </p:cNvPr>
          <p:cNvSpPr>
            <a:spLocks noGrp="1"/>
          </p:cNvSpPr>
          <p:nvPr>
            <p:ph idx="1"/>
          </p:nvPr>
        </p:nvSpPr>
        <p:spPr>
          <a:xfrm>
            <a:off x="92560" y="1039540"/>
            <a:ext cx="11997731" cy="5818460"/>
          </a:xfrm>
        </p:spPr>
        <p:txBody>
          <a:bodyPr>
            <a:noAutofit/>
          </a:bodyPr>
          <a:lstStyle/>
          <a:p>
            <a:pPr marL="0" indent="0">
              <a:lnSpc>
                <a:spcPct val="150000"/>
              </a:lnSpc>
              <a:buNone/>
            </a:pPr>
            <a:r>
              <a:rPr lang="en-GB" sz="2000" b="1" dirty="0">
                <a:effectLst/>
                <a:latin typeface="Avenir Next" panose="020B0503020202020204" pitchFamily="34" charset="0"/>
              </a:rPr>
              <a:t>1) </a:t>
            </a:r>
            <a:r>
              <a:rPr lang="en-GB" sz="2000" dirty="0">
                <a:effectLst/>
                <a:latin typeface="Avenir Next" panose="020B0503020202020204" pitchFamily="34" charset="0"/>
              </a:rPr>
              <a:t>Investing into capacity-build under-developed organisations to increase their access to the market and build their track-record.</a:t>
            </a:r>
          </a:p>
          <a:p>
            <a:pPr marL="0" indent="0">
              <a:lnSpc>
                <a:spcPct val="150000"/>
              </a:lnSpc>
              <a:buNone/>
            </a:pPr>
            <a:r>
              <a:rPr lang="en-GB" sz="2000" b="1" dirty="0">
                <a:effectLst/>
                <a:latin typeface="Avenir Next" panose="020B0503020202020204" pitchFamily="34" charset="0"/>
              </a:rPr>
              <a:t>2) </a:t>
            </a:r>
            <a:r>
              <a:rPr lang="en-GB" sz="2000" dirty="0">
                <a:effectLst/>
                <a:latin typeface="Avenir Next" panose="020B0503020202020204" pitchFamily="34" charset="0"/>
              </a:rPr>
              <a:t>Moving towards the co-production of type- based processes, e.g., there is opportunity for social capital organisations to act as Introductory Agencies and deliver services through micro-org and self-employed. </a:t>
            </a:r>
            <a:endParaRPr lang="en-GB" sz="2000" dirty="0">
              <a:latin typeface="Avenir Next" panose="020B0503020202020204" pitchFamily="34" charset="0"/>
            </a:endParaRPr>
          </a:p>
          <a:p>
            <a:pPr marL="0" indent="0">
              <a:lnSpc>
                <a:spcPct val="150000"/>
              </a:lnSpc>
              <a:buNone/>
            </a:pPr>
            <a:r>
              <a:rPr lang="en-GB" sz="2000" b="1" dirty="0">
                <a:effectLst/>
                <a:latin typeface="Avenir Next" panose="020B0503020202020204" pitchFamily="34" charset="0"/>
              </a:rPr>
              <a:t>3) </a:t>
            </a:r>
            <a:r>
              <a:rPr lang="en-GB" sz="2000" dirty="0">
                <a:effectLst/>
                <a:latin typeface="Avenir Next" panose="020B0503020202020204" pitchFamily="34" charset="0"/>
              </a:rPr>
              <a:t>Moving away from transactional and traditional commissioning to a range of relational commissioning processes. </a:t>
            </a:r>
            <a:endParaRPr lang="en-GB" sz="2000" dirty="0">
              <a:latin typeface="Avenir Next" panose="020B0503020202020204" pitchFamily="34" charset="0"/>
            </a:endParaRPr>
          </a:p>
          <a:p>
            <a:pPr marL="0" indent="0">
              <a:lnSpc>
                <a:spcPct val="150000"/>
              </a:lnSpc>
              <a:buNone/>
            </a:pPr>
            <a:r>
              <a:rPr lang="en-GB" sz="2000" b="1" dirty="0">
                <a:effectLst/>
                <a:latin typeface="Avenir Next" panose="020B0503020202020204" pitchFamily="34" charset="0"/>
              </a:rPr>
              <a:t>5) </a:t>
            </a:r>
            <a:r>
              <a:rPr lang="en-GB" sz="2000" dirty="0">
                <a:effectLst/>
                <a:latin typeface="Avenir Next" panose="020B0503020202020204" pitchFamily="34" charset="0"/>
              </a:rPr>
              <a:t>Post contracting (on-going and long- term) relationship and support to ensure service performance, greater outcomes, and sustainability. </a:t>
            </a:r>
          </a:p>
          <a:p>
            <a:pPr marL="0" indent="0">
              <a:lnSpc>
                <a:spcPct val="150000"/>
              </a:lnSpc>
              <a:buNone/>
            </a:pPr>
            <a:r>
              <a:rPr lang="en-GB" sz="2000" b="1" dirty="0">
                <a:latin typeface="Avenir Next" panose="020B0503020202020204" pitchFamily="34" charset="0"/>
              </a:rPr>
              <a:t>6</a:t>
            </a:r>
            <a:r>
              <a:rPr lang="en-GB" sz="2000" b="1" dirty="0">
                <a:effectLst/>
                <a:latin typeface="Avenir Next" panose="020B0503020202020204" pitchFamily="34" charset="0"/>
              </a:rPr>
              <a:t>) </a:t>
            </a:r>
            <a:r>
              <a:rPr lang="en-GB" sz="2000" dirty="0">
                <a:latin typeface="Avenir Next" panose="020B0503020202020204" pitchFamily="34" charset="0"/>
              </a:rPr>
              <a:t>Diversity in Buyers Supplier Forum or Strategy Development.</a:t>
            </a:r>
          </a:p>
          <a:p>
            <a:pPr marL="0" indent="0">
              <a:lnSpc>
                <a:spcPct val="150000"/>
              </a:lnSpc>
              <a:buNone/>
            </a:pPr>
            <a:r>
              <a:rPr lang="en-GB" sz="2000" b="1" dirty="0">
                <a:effectLst/>
                <a:latin typeface="Avenir Next" panose="020B0503020202020204" pitchFamily="34" charset="0"/>
              </a:rPr>
              <a:t>7) </a:t>
            </a:r>
            <a:r>
              <a:rPr lang="en-GB" sz="2000" dirty="0">
                <a:latin typeface="Avenir Next" panose="020B0503020202020204" pitchFamily="34" charset="0"/>
              </a:rPr>
              <a:t>Representation in the procurement and contract Management Scrutiny Panel. </a:t>
            </a:r>
            <a:endParaRPr lang="en-GB" sz="2000" dirty="0">
              <a:effectLst/>
              <a:latin typeface="Avenir Next" panose="020B0503020202020204" pitchFamily="34" charset="0"/>
            </a:endParaRPr>
          </a:p>
          <a:p>
            <a:pPr marL="0" indent="0">
              <a:lnSpc>
                <a:spcPct val="150000"/>
              </a:lnSpc>
              <a:buNone/>
            </a:pPr>
            <a:endParaRPr lang="en-GB" sz="1800" dirty="0">
              <a:latin typeface="Avenir Next" panose="020B0503020202020204" pitchFamily="34" charset="0"/>
            </a:endParaRPr>
          </a:p>
        </p:txBody>
      </p:sp>
      <p:pic>
        <p:nvPicPr>
          <p:cNvPr id="5" name="Picture 3">
            <a:extLst>
              <a:ext uri="{FF2B5EF4-FFF2-40B4-BE49-F238E27FC236}">
                <a16:creationId xmlns:a16="http://schemas.microsoft.com/office/drawing/2014/main" id="{8806F37C-1091-C338-494A-6871B40D75F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707100"/>
            <a:ext cx="12188951" cy="283725"/>
          </a:xfrm>
          <a:prstGeom prst="rect">
            <a:avLst/>
          </a:prstGeom>
        </p:spPr>
      </p:pic>
      <p:pic>
        <p:nvPicPr>
          <p:cNvPr id="6" name="Google Shape;158;p18">
            <a:extLst>
              <a:ext uri="{FF2B5EF4-FFF2-40B4-BE49-F238E27FC236}">
                <a16:creationId xmlns:a16="http://schemas.microsoft.com/office/drawing/2014/main" id="{7F8FABFE-E63F-8ABF-9553-376CE0E0F1A1}"/>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3049" y="805425"/>
            <a:ext cx="12188950" cy="283725"/>
          </a:xfrm>
          <a:prstGeom prst="rect">
            <a:avLst/>
          </a:prstGeom>
          <a:noFill/>
          <a:ln>
            <a:noFill/>
          </a:ln>
        </p:spPr>
      </p:pic>
      <p:pic>
        <p:nvPicPr>
          <p:cNvPr id="7" name="Google Shape;120;p15">
            <a:extLst>
              <a:ext uri="{FF2B5EF4-FFF2-40B4-BE49-F238E27FC236}">
                <a16:creationId xmlns:a16="http://schemas.microsoft.com/office/drawing/2014/main" id="{2EE97428-3D49-3F42-F82F-4E1C3960FC77}"/>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spTree>
    <p:extLst>
      <p:ext uri="{BB962C8B-B14F-4D97-AF65-F5344CB8AC3E}">
        <p14:creationId xmlns:p14="http://schemas.microsoft.com/office/powerpoint/2010/main" val="5631161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25E9FB-4019-F6C6-EFF6-371BDD78F856}"/>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Quotes from Participants to the </a:t>
            </a:r>
            <a:r>
              <a:rPr kumimoji="0" lang="en-GB" sz="2600" b="1" i="0" u="none" strike="noStrike" kern="1200" cap="none" spc="0" normalizeH="0" baseline="0" noProof="0" dirty="0" err="1">
                <a:ln>
                  <a:noFill/>
                </a:ln>
                <a:solidFill>
                  <a:srgbClr val="FFFFFF"/>
                </a:solidFill>
                <a:effectLst/>
                <a:uLnTx/>
                <a:uFillTx/>
                <a:latin typeface="Avenir Next" panose="020B0503020202020204" pitchFamily="34" charset="0"/>
                <a:ea typeface="+mj-ea"/>
                <a:cs typeface="+mj-cs"/>
              </a:rPr>
              <a:t>MiW</a:t>
            </a: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 Programme</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sp>
        <p:nvSpPr>
          <p:cNvPr id="3" name="Content Placeholder 2">
            <a:extLst>
              <a:ext uri="{FF2B5EF4-FFF2-40B4-BE49-F238E27FC236}">
                <a16:creationId xmlns:a16="http://schemas.microsoft.com/office/drawing/2014/main" id="{1133D956-279B-14C6-42B2-CFF8702C0CD0}"/>
              </a:ext>
            </a:extLst>
          </p:cNvPr>
          <p:cNvSpPr>
            <a:spLocks noGrp="1"/>
          </p:cNvSpPr>
          <p:nvPr>
            <p:ph idx="1"/>
          </p:nvPr>
        </p:nvSpPr>
        <p:spPr>
          <a:xfrm>
            <a:off x="154754" y="1498550"/>
            <a:ext cx="11873345" cy="1367980"/>
          </a:xfrm>
          <a:gradFill>
            <a:gsLst>
              <a:gs pos="0">
                <a:schemeClr val="bg1"/>
              </a:gs>
              <a:gs pos="100000">
                <a:srgbClr val="C7E5E3"/>
              </a:gs>
            </a:gsLst>
            <a:lin ang="5400000" scaled="1"/>
          </a:gradFill>
          <a:ln w="38100">
            <a:solidFill>
              <a:srgbClr val="205145"/>
            </a:solidFill>
          </a:ln>
        </p:spPr>
        <p:txBody>
          <a:bodyPr>
            <a:normAutofit/>
          </a:bodyPr>
          <a:lstStyle/>
          <a:p>
            <a:pPr marL="0" indent="0" algn="ctr">
              <a:lnSpc>
                <a:spcPct val="150000"/>
              </a:lnSpc>
              <a:buNone/>
            </a:pPr>
            <a:r>
              <a:rPr lang="en-GB" sz="1800" i="1" dirty="0">
                <a:solidFill>
                  <a:srgbClr val="005144"/>
                </a:solidFill>
                <a:effectLst/>
                <a:latin typeface="Avenir Next" panose="020B0503020202020204" pitchFamily="34" charset="0"/>
              </a:rPr>
              <a:t>“I think definitely the programme has </a:t>
            </a:r>
            <a:r>
              <a:rPr lang="en-GB" sz="1800" b="1" i="1" dirty="0">
                <a:solidFill>
                  <a:srgbClr val="005144"/>
                </a:solidFill>
                <a:effectLst/>
                <a:latin typeface="Avenir Next" panose="020B0503020202020204" pitchFamily="34" charset="0"/>
              </a:rPr>
              <a:t>opened up the lines of communication </a:t>
            </a:r>
            <a:r>
              <a:rPr lang="en-GB" sz="1800" i="1" dirty="0">
                <a:solidFill>
                  <a:srgbClr val="005144"/>
                </a:solidFill>
                <a:effectLst/>
                <a:latin typeface="Avenir Next" panose="020B0503020202020204" pitchFamily="34" charset="0"/>
              </a:rPr>
              <a:t>a lot better and not only the communication but the opportunities because speaking to commissioners, we are able to identify </a:t>
            </a:r>
            <a:r>
              <a:rPr lang="en-GB" sz="1800" i="1" dirty="0">
                <a:solidFill>
                  <a:srgbClr val="005144"/>
                </a:solidFill>
                <a:latin typeface="Avenir Next" panose="020B0503020202020204" pitchFamily="34" charset="0"/>
              </a:rPr>
              <a:t>[…] </a:t>
            </a:r>
            <a:r>
              <a:rPr lang="en-GB" sz="1800" i="1" dirty="0">
                <a:solidFill>
                  <a:srgbClr val="005144"/>
                </a:solidFill>
                <a:effectLst/>
                <a:latin typeface="Avenir Next" panose="020B0503020202020204" pitchFamily="34" charset="0"/>
              </a:rPr>
              <a:t>that there are </a:t>
            </a:r>
            <a:r>
              <a:rPr lang="en-GB" sz="1800" b="1" i="1" dirty="0">
                <a:solidFill>
                  <a:srgbClr val="005144"/>
                </a:solidFill>
                <a:effectLst/>
                <a:latin typeface="Avenir Next" panose="020B0503020202020204" pitchFamily="34" charset="0"/>
              </a:rPr>
              <a:t>more opportunities</a:t>
            </a:r>
            <a:r>
              <a:rPr lang="en-GB" sz="1800" i="1" dirty="0">
                <a:solidFill>
                  <a:srgbClr val="005144"/>
                </a:solidFill>
                <a:effectLst/>
                <a:latin typeface="Avenir Next" panose="020B0503020202020204" pitchFamily="34" charset="0"/>
              </a:rPr>
              <a:t> I didn’t even pick up on Pro- Contract before.”</a:t>
            </a:r>
            <a:endParaRPr lang="en-GB" sz="1200" dirty="0">
              <a:latin typeface="Avenir Next" panose="020B0503020202020204" pitchFamily="34" charset="0"/>
            </a:endParaRPr>
          </a:p>
        </p:txBody>
      </p:sp>
      <p:sp>
        <p:nvSpPr>
          <p:cNvPr id="7" name="Content Placeholder 2">
            <a:extLst>
              <a:ext uri="{FF2B5EF4-FFF2-40B4-BE49-F238E27FC236}">
                <a16:creationId xmlns:a16="http://schemas.microsoft.com/office/drawing/2014/main" id="{1CBBD5DB-EC52-F05F-A138-A79586412157}"/>
              </a:ext>
            </a:extLst>
          </p:cNvPr>
          <p:cNvSpPr txBox="1">
            <a:spLocks/>
          </p:cNvSpPr>
          <p:nvPr/>
        </p:nvSpPr>
        <p:spPr>
          <a:xfrm>
            <a:off x="2540144" y="3402097"/>
            <a:ext cx="7453746" cy="1123312"/>
          </a:xfrm>
          <a:prstGeom prst="rect">
            <a:avLst/>
          </a:prstGeom>
          <a:solidFill>
            <a:srgbClr val="C7E5E3"/>
          </a:solidFill>
          <a:ln w="38100">
            <a:solidFill>
              <a:srgbClr val="D8B43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“I would have given up without your support.”</a:t>
            </a:r>
          </a:p>
        </p:txBody>
      </p:sp>
      <p:sp>
        <p:nvSpPr>
          <p:cNvPr id="6" name="Content Placeholder 2">
            <a:extLst>
              <a:ext uri="{FF2B5EF4-FFF2-40B4-BE49-F238E27FC236}">
                <a16:creationId xmlns:a16="http://schemas.microsoft.com/office/drawing/2014/main" id="{8D2AE3E3-47C5-936A-3B93-A9097E809173}"/>
              </a:ext>
            </a:extLst>
          </p:cNvPr>
          <p:cNvSpPr txBox="1">
            <a:spLocks/>
          </p:cNvSpPr>
          <p:nvPr/>
        </p:nvSpPr>
        <p:spPr>
          <a:xfrm>
            <a:off x="154754" y="5060977"/>
            <a:ext cx="11873344" cy="1367980"/>
          </a:xfrm>
          <a:prstGeom prst="rect">
            <a:avLst/>
          </a:prstGeom>
          <a:gradFill>
            <a:gsLst>
              <a:gs pos="0">
                <a:schemeClr val="bg1"/>
              </a:gs>
              <a:gs pos="100000">
                <a:srgbClr val="C7E5E3"/>
              </a:gs>
            </a:gsLst>
            <a:lin ang="5400000" scaled="1"/>
          </a:gradFill>
          <a:ln w="38100">
            <a:solidFill>
              <a:srgbClr val="20514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005144"/>
                </a:solidFill>
                <a:effectLst/>
                <a:uLnTx/>
                <a:uFillTx/>
                <a:latin typeface="Avenir Next" panose="020B0503020202020204" pitchFamily="34" charset="0"/>
                <a:ea typeface="+mn-ea"/>
                <a:cs typeface="+mn-cs"/>
              </a:rPr>
              <a:t>“There was such a high level of </a:t>
            </a:r>
            <a:r>
              <a:rPr kumimoji="0" lang="en-GB" sz="1800" b="1" i="1" u="none" strike="noStrike" kern="1200" cap="none" spc="0" normalizeH="0" baseline="0" noProof="0" dirty="0">
                <a:ln>
                  <a:noFill/>
                </a:ln>
                <a:solidFill>
                  <a:srgbClr val="005144"/>
                </a:solidFill>
                <a:effectLst/>
                <a:uLnTx/>
                <a:uFillTx/>
                <a:latin typeface="Avenir Next" panose="020B0503020202020204" pitchFamily="34" charset="0"/>
                <a:ea typeface="+mn-ea"/>
                <a:cs typeface="+mn-cs"/>
              </a:rPr>
              <a:t>data intelligence </a:t>
            </a:r>
            <a:r>
              <a:rPr kumimoji="0" lang="en-GB" sz="1800" b="0" i="1" u="none" strike="noStrike" kern="1200" cap="none" spc="0" normalizeH="0" baseline="0" noProof="0" dirty="0">
                <a:ln>
                  <a:noFill/>
                </a:ln>
                <a:solidFill>
                  <a:srgbClr val="005144"/>
                </a:solidFill>
                <a:effectLst/>
                <a:uLnTx/>
                <a:uFillTx/>
                <a:latin typeface="Avenir Next" panose="020B0503020202020204" pitchFamily="34" charset="0"/>
                <a:ea typeface="+mn-ea"/>
                <a:cs typeface="+mn-cs"/>
              </a:rPr>
              <a:t>that I felt through this project. I was able to use it in order to devise or put together my bid that is in line with the standards or the costing for the tenders I was looking into. It has just really helped me so much.”</a:t>
            </a:r>
            <a:endParaRPr kumimoji="0" lang="en-GB"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06B19311-51AB-FD28-F5FC-8203FA1BEE9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707100"/>
            <a:ext cx="12188951" cy="283725"/>
          </a:xfrm>
          <a:prstGeom prst="rect">
            <a:avLst/>
          </a:prstGeom>
        </p:spPr>
      </p:pic>
      <p:pic>
        <p:nvPicPr>
          <p:cNvPr id="12" name="Google Shape;158;p18">
            <a:extLst>
              <a:ext uri="{FF2B5EF4-FFF2-40B4-BE49-F238E27FC236}">
                <a16:creationId xmlns:a16="http://schemas.microsoft.com/office/drawing/2014/main" id="{9B8F9956-2B94-2275-2F8C-B77350751860}"/>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3049" y="805425"/>
            <a:ext cx="12188950" cy="283725"/>
          </a:xfrm>
          <a:prstGeom prst="rect">
            <a:avLst/>
          </a:prstGeom>
          <a:noFill/>
          <a:ln>
            <a:noFill/>
          </a:ln>
        </p:spPr>
      </p:pic>
      <p:pic>
        <p:nvPicPr>
          <p:cNvPr id="13" name="Google Shape;120;p15">
            <a:extLst>
              <a:ext uri="{FF2B5EF4-FFF2-40B4-BE49-F238E27FC236}">
                <a16:creationId xmlns:a16="http://schemas.microsoft.com/office/drawing/2014/main" id="{D40E21C8-C8C3-E98C-2190-D52803DAF50A}"/>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spTree>
    <p:extLst>
      <p:ext uri="{BB962C8B-B14F-4D97-AF65-F5344CB8AC3E}">
        <p14:creationId xmlns:p14="http://schemas.microsoft.com/office/powerpoint/2010/main" val="106492099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8322-F876-0883-E740-36ECECC2AFF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City Leaders shared priorities</a:t>
            </a:r>
          </a:p>
        </p:txBody>
      </p:sp>
      <p:pic>
        <p:nvPicPr>
          <p:cNvPr id="5" name="Google Shape;156;g294d6583821_0_15" descr="Diagram of city leaders shared priorities">
            <a:extLst>
              <a:ext uri="{FF2B5EF4-FFF2-40B4-BE49-F238E27FC236}">
                <a16:creationId xmlns:a16="http://schemas.microsoft.com/office/drawing/2014/main" id="{C595241A-13B2-4B70-92B0-FAE5511F52A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4480793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5983C6-5408-D6C5-4D42-9F9F7313DB0F}"/>
              </a:ext>
            </a:extLst>
          </p:cNvPr>
          <p:cNvSpPr txBox="1">
            <a:spLocks noGrp="1"/>
          </p:cNvSpPr>
          <p:nvPr>
            <p:ph type="title" idx="4294967295"/>
          </p:nvPr>
        </p:nvSpPr>
        <p:spPr>
          <a:xfrm>
            <a:off x="990600" y="304800"/>
            <a:ext cx="1092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BCC Procurement &amp; Contract Management Service</a:t>
            </a:r>
          </a:p>
        </p:txBody>
      </p:sp>
      <p:sp>
        <p:nvSpPr>
          <p:cNvPr id="2" name="Footer Placeholder 1">
            <a:extLst>
              <a:ext uri="{FF2B5EF4-FFF2-40B4-BE49-F238E27FC236}">
                <a16:creationId xmlns:a16="http://schemas.microsoft.com/office/drawing/2014/main" id="{B5496442-45B7-4C47-9EBD-C14DD840D1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88036E0-2C57-4EED-8806-0469D53AB6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2F2B0B-AA8F-404F-B9E1-A70BA1F782DC}"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D6FEB36-9C42-E5EC-866C-86F93B563E19}"/>
              </a:ext>
            </a:extLst>
          </p:cNvPr>
          <p:cNvSpPr txBox="1"/>
          <p:nvPr/>
        </p:nvSpPr>
        <p:spPr>
          <a:xfrm>
            <a:off x="101600" y="1104900"/>
            <a:ext cx="6527800" cy="4401205"/>
          </a:xfrm>
          <a:prstGeom prst="rect">
            <a:avLst/>
          </a:prstGeom>
          <a:noFill/>
        </p:spPr>
        <p:txBody>
          <a:bodyPr wrap="square" rtlCol="0">
            <a:spAutoFit/>
          </a:bodyPr>
          <a:lstStyle/>
          <a:p>
            <a:r>
              <a:rPr lang="en-GB" sz="2000" b="1" dirty="0"/>
              <a:t>Aims:</a:t>
            </a:r>
          </a:p>
          <a:p>
            <a:r>
              <a:rPr lang="en-GB" sz="2000" dirty="0"/>
              <a:t>Explore new equitable ways of commissioning with smaller providers specialised in caring for racially </a:t>
            </a:r>
            <a:r>
              <a:rPr lang="en-GB" sz="2000" dirty="0" err="1"/>
              <a:t>minoritised</a:t>
            </a:r>
            <a:r>
              <a:rPr lang="en-GB" sz="2000" dirty="0"/>
              <a:t> communities.  Aligns to the BCCs </a:t>
            </a:r>
            <a:r>
              <a:rPr lang="en-GB" sz="2000" b="0" i="0" u="sng" dirty="0">
                <a:solidFill>
                  <a:srgbClr val="0D45A0"/>
                </a:solidFill>
                <a:effectLst/>
                <a:latin typeface="Thesans-Semi-Light"/>
                <a:hlinkClick r:id="rId3"/>
              </a:rPr>
              <a:t>Equity and Inclusion Strategic Framework 2023 to 2027 </a:t>
            </a:r>
            <a:endParaRPr lang="en-GB" sz="2000" b="0" i="0" u="sng" dirty="0">
              <a:solidFill>
                <a:srgbClr val="0D45A0"/>
              </a:solidFill>
              <a:effectLst/>
              <a:latin typeface="Thesans-Semi-Light"/>
            </a:endParaRPr>
          </a:p>
          <a:p>
            <a:endParaRPr lang="en-GB" u="sng" dirty="0">
              <a:solidFill>
                <a:srgbClr val="0D45A0"/>
              </a:solidFill>
              <a:latin typeface="Thesans-Semi-Light"/>
            </a:endParaRPr>
          </a:p>
          <a:p>
            <a:pPr marL="285750" indent="-285750">
              <a:buFont typeface="Arial" panose="020B0604020202020204" pitchFamily="34" charset="0"/>
              <a:buChar char="•"/>
            </a:pPr>
            <a:r>
              <a:rPr lang="en-GB" sz="3600" i="1" dirty="0">
                <a:solidFill>
                  <a:schemeClr val="accent2"/>
                </a:solidFill>
              </a:rPr>
              <a:t>BEST VALUE</a:t>
            </a:r>
          </a:p>
          <a:p>
            <a:pPr marL="285750" indent="-285750">
              <a:buFont typeface="Arial" panose="020B0604020202020204" pitchFamily="34" charset="0"/>
              <a:buChar char="•"/>
            </a:pPr>
            <a:r>
              <a:rPr lang="en-GB" sz="3600" i="1" dirty="0">
                <a:solidFill>
                  <a:schemeClr val="accent2"/>
                </a:solidFill>
              </a:rPr>
              <a:t>FAIR &amp; COMPLIANT</a:t>
            </a:r>
          </a:p>
          <a:p>
            <a:pPr marL="285750" indent="-285750">
              <a:buFont typeface="Arial" panose="020B0604020202020204" pitchFamily="34" charset="0"/>
              <a:buChar char="•"/>
            </a:pPr>
            <a:r>
              <a:rPr lang="en-GB" sz="3600" i="1" dirty="0">
                <a:solidFill>
                  <a:schemeClr val="accent2"/>
                </a:solidFill>
              </a:rPr>
              <a:t>LOCAL COMMUNITIES</a:t>
            </a:r>
          </a:p>
          <a:p>
            <a:pPr marL="285750" indent="-285750">
              <a:buFont typeface="Arial" panose="020B0604020202020204" pitchFamily="34" charset="0"/>
              <a:buChar char="•"/>
            </a:pPr>
            <a:r>
              <a:rPr lang="en-GB" sz="3600" i="1" dirty="0">
                <a:solidFill>
                  <a:schemeClr val="accent2"/>
                </a:solidFill>
              </a:rPr>
              <a:t>HEALTHY &amp; SUSTAINABLE</a:t>
            </a:r>
          </a:p>
          <a:p>
            <a:endParaRPr lang="en-GB" b="0" i="0" u="sng" dirty="0">
              <a:solidFill>
                <a:srgbClr val="0D45A0"/>
              </a:solidFill>
              <a:effectLst/>
              <a:latin typeface="Thesans-Semi-Light"/>
            </a:endParaRPr>
          </a:p>
        </p:txBody>
      </p:sp>
      <p:pic>
        <p:nvPicPr>
          <p:cNvPr id="5" name="Picture 4" descr="Picture of Bristol City Council's Procurement and contract management strategy">
            <a:extLst>
              <a:ext uri="{FF2B5EF4-FFF2-40B4-BE49-F238E27FC236}">
                <a16:creationId xmlns:a16="http://schemas.microsoft.com/office/drawing/2014/main" id="{CE385DE2-AF33-037E-36D4-145B8C662D74}"/>
              </a:ext>
            </a:extLst>
          </p:cNvPr>
          <p:cNvPicPr>
            <a:picLocks noChangeAspect="1"/>
          </p:cNvPicPr>
          <p:nvPr/>
        </p:nvPicPr>
        <p:blipFill rotWithShape="1">
          <a:blip r:embed="rId4"/>
          <a:srcRect l="34688" t="19074" r="36250" b="7038"/>
          <a:stretch/>
        </p:blipFill>
        <p:spPr>
          <a:xfrm>
            <a:off x="8369300" y="1366838"/>
            <a:ext cx="3543300" cy="5067300"/>
          </a:xfrm>
          <a:prstGeom prst="rect">
            <a:avLst/>
          </a:prstGeom>
        </p:spPr>
      </p:pic>
    </p:spTree>
    <p:extLst>
      <p:ext uri="{BB962C8B-B14F-4D97-AF65-F5344CB8AC3E}">
        <p14:creationId xmlns:p14="http://schemas.microsoft.com/office/powerpoint/2010/main" val="252907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5C697-2BA9-48A5-F481-BDC220087E09}"/>
              </a:ext>
            </a:extLst>
          </p:cNvPr>
          <p:cNvSpPr txBox="1">
            <a:spLocks noGrp="1"/>
          </p:cNvSpPr>
          <p:nvPr>
            <p:ph type="title" idx="4294967295"/>
          </p:nvPr>
        </p:nvSpPr>
        <p:spPr>
          <a:xfrm>
            <a:off x="990600" y="304800"/>
            <a:ext cx="1092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BCC Procurement &amp; Contract Management Services</a:t>
            </a:r>
          </a:p>
        </p:txBody>
      </p:sp>
      <p:sp>
        <p:nvSpPr>
          <p:cNvPr id="2" name="Footer Placeholder 1">
            <a:extLst>
              <a:ext uri="{FF2B5EF4-FFF2-40B4-BE49-F238E27FC236}">
                <a16:creationId xmlns:a16="http://schemas.microsoft.com/office/drawing/2014/main" id="{B5496442-45B7-4C47-9EBD-C14DD840D1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88036E0-2C57-4EED-8806-0469D53AB6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2F2B0B-AA8F-404F-B9E1-A70BA1F782DC}"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ardrop 6">
            <a:extLst>
              <a:ext uri="{FF2B5EF4-FFF2-40B4-BE49-F238E27FC236}">
                <a16:creationId xmlns:a16="http://schemas.microsoft.com/office/drawing/2014/main" id="{02D379BD-FDE9-346D-FEF7-CAF4A5C358B1}"/>
              </a:ext>
            </a:extLst>
          </p:cNvPr>
          <p:cNvSpPr/>
          <p:nvPr/>
        </p:nvSpPr>
        <p:spPr>
          <a:xfrm>
            <a:off x="103716" y="1651000"/>
            <a:ext cx="2413000" cy="177800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Contract Management Framework</a:t>
            </a:r>
          </a:p>
          <a:p>
            <a:pPr algn="ctr"/>
            <a:r>
              <a:rPr lang="en-GB" dirty="0">
                <a:solidFill>
                  <a:schemeClr val="bg1"/>
                </a:solidFill>
              </a:rPr>
              <a:t>Workshops</a:t>
            </a:r>
          </a:p>
        </p:txBody>
      </p:sp>
      <p:sp>
        <p:nvSpPr>
          <p:cNvPr id="8" name="Teardrop 7">
            <a:extLst>
              <a:ext uri="{FF2B5EF4-FFF2-40B4-BE49-F238E27FC236}">
                <a16:creationId xmlns:a16="http://schemas.microsoft.com/office/drawing/2014/main" id="{1E61D4AA-13D6-F7F6-E252-B8A6E637D067}"/>
              </a:ext>
            </a:extLst>
          </p:cNvPr>
          <p:cNvSpPr/>
          <p:nvPr/>
        </p:nvSpPr>
        <p:spPr>
          <a:xfrm>
            <a:off x="141816" y="4566444"/>
            <a:ext cx="2413000" cy="177800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Black Pound</a:t>
            </a:r>
          </a:p>
          <a:p>
            <a:pPr algn="ctr"/>
            <a:r>
              <a:rPr lang="en-GB" dirty="0">
                <a:solidFill>
                  <a:schemeClr val="bg1"/>
                </a:solidFill>
              </a:rPr>
              <a:t>MSME’s Engagement Workshops</a:t>
            </a:r>
          </a:p>
          <a:p>
            <a:pPr algn="ctr"/>
            <a:r>
              <a:rPr lang="en-GB" dirty="0">
                <a:solidFill>
                  <a:schemeClr val="bg1"/>
                </a:solidFill>
              </a:rPr>
              <a:t>Social Value</a:t>
            </a:r>
          </a:p>
        </p:txBody>
      </p:sp>
      <p:pic>
        <p:nvPicPr>
          <p:cNvPr id="5" name="Picture 4" descr="Details of BCC procurement and contract  management services">
            <a:extLst>
              <a:ext uri="{FF2B5EF4-FFF2-40B4-BE49-F238E27FC236}">
                <a16:creationId xmlns:a16="http://schemas.microsoft.com/office/drawing/2014/main" id="{5C880B46-046D-0B96-2CE0-7279FC8CD4C4}"/>
              </a:ext>
            </a:extLst>
          </p:cNvPr>
          <p:cNvPicPr>
            <a:picLocks noChangeAspect="1"/>
          </p:cNvPicPr>
          <p:nvPr/>
        </p:nvPicPr>
        <p:blipFill rotWithShape="1">
          <a:blip r:embed="rId2"/>
          <a:srcRect l="24583" t="19259" r="26250" b="15185"/>
          <a:stretch/>
        </p:blipFill>
        <p:spPr>
          <a:xfrm>
            <a:off x="2478616" y="1127125"/>
            <a:ext cx="7234767" cy="5426075"/>
          </a:xfrm>
          <a:prstGeom prst="rect">
            <a:avLst/>
          </a:prstGeom>
        </p:spPr>
      </p:pic>
      <p:sp>
        <p:nvSpPr>
          <p:cNvPr id="9" name="Teardrop 8">
            <a:extLst>
              <a:ext uri="{FF2B5EF4-FFF2-40B4-BE49-F238E27FC236}">
                <a16:creationId xmlns:a16="http://schemas.microsoft.com/office/drawing/2014/main" id="{0F4209CB-5B57-B32E-310A-B1C0E61ECB83}"/>
              </a:ext>
            </a:extLst>
          </p:cNvPr>
          <p:cNvSpPr/>
          <p:nvPr/>
        </p:nvSpPr>
        <p:spPr>
          <a:xfrm>
            <a:off x="9675283" y="1651000"/>
            <a:ext cx="2413000" cy="177800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Modern Day Slavery </a:t>
            </a:r>
          </a:p>
          <a:p>
            <a:pPr algn="ctr"/>
            <a:r>
              <a:rPr lang="en-GB" dirty="0">
                <a:solidFill>
                  <a:schemeClr val="bg1"/>
                </a:solidFill>
              </a:rPr>
              <a:t>Ethical &amp; Equitable</a:t>
            </a:r>
          </a:p>
        </p:txBody>
      </p:sp>
      <p:sp>
        <p:nvSpPr>
          <p:cNvPr id="10" name="Teardrop 9">
            <a:extLst>
              <a:ext uri="{FF2B5EF4-FFF2-40B4-BE49-F238E27FC236}">
                <a16:creationId xmlns:a16="http://schemas.microsoft.com/office/drawing/2014/main" id="{CB14B274-AAC4-67E8-3594-0B7DA4665470}"/>
              </a:ext>
            </a:extLst>
          </p:cNvPr>
          <p:cNvSpPr/>
          <p:nvPr/>
        </p:nvSpPr>
        <p:spPr>
          <a:xfrm>
            <a:off x="9637183" y="4522788"/>
            <a:ext cx="2413000" cy="177800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Climate Emergency</a:t>
            </a:r>
          </a:p>
          <a:p>
            <a:pPr algn="ctr"/>
            <a:r>
              <a:rPr lang="en-GB" dirty="0">
                <a:solidFill>
                  <a:schemeClr val="bg1"/>
                </a:solidFill>
              </a:rPr>
              <a:t>Sustainability </a:t>
            </a:r>
          </a:p>
          <a:p>
            <a:pPr algn="ctr"/>
            <a:r>
              <a:rPr lang="en-GB" dirty="0">
                <a:solidFill>
                  <a:schemeClr val="bg1"/>
                </a:solidFill>
              </a:rPr>
              <a:t>Carbon Reporting</a:t>
            </a:r>
          </a:p>
        </p:txBody>
      </p:sp>
    </p:spTree>
    <p:extLst>
      <p:ext uri="{BB962C8B-B14F-4D97-AF65-F5344CB8AC3E}">
        <p14:creationId xmlns:p14="http://schemas.microsoft.com/office/powerpoint/2010/main" val="67217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8A420-98A1-4877-1F66-9E9C8A7FF601}"/>
              </a:ext>
            </a:extLst>
          </p:cNvPr>
          <p:cNvSpPr txBox="1">
            <a:spLocks noGrp="1"/>
          </p:cNvSpPr>
          <p:nvPr>
            <p:ph type="title" idx="4294967295"/>
          </p:nvPr>
        </p:nvSpPr>
        <p:spPr>
          <a:xfrm>
            <a:off x="1041400" y="165100"/>
            <a:ext cx="104775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City of Bristol – Diversity </a:t>
            </a:r>
          </a:p>
        </p:txBody>
      </p:sp>
      <p:sp>
        <p:nvSpPr>
          <p:cNvPr id="3" name="Slide Number Placeholder 2">
            <a:extLst>
              <a:ext uri="{FF2B5EF4-FFF2-40B4-BE49-F238E27FC236}">
                <a16:creationId xmlns:a16="http://schemas.microsoft.com/office/drawing/2014/main" id="{688036E0-2C57-4EED-8806-0469D53AB6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2F2B0B-AA8F-404F-B9E1-A70BA1F782DC}"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C4176B1-0600-B913-167E-78FFB5B8FEB1}"/>
              </a:ext>
            </a:extLst>
          </p:cNvPr>
          <p:cNvSpPr txBox="1"/>
          <p:nvPr/>
        </p:nvSpPr>
        <p:spPr>
          <a:xfrm>
            <a:off x="419100" y="1295400"/>
            <a:ext cx="5334000" cy="5167697"/>
          </a:xfrm>
          <a:prstGeom prst="rect">
            <a:avLst/>
          </a:prstGeom>
          <a:noFill/>
        </p:spPr>
        <p:txBody>
          <a:bodyPr wrap="square" rtlCol="0">
            <a:spAutoFit/>
          </a:bodyPr>
          <a:lstStyle/>
          <a:p>
            <a:pPr marL="0" lvl="1" indent="0">
              <a:lnSpc>
                <a:spcPct val="107000"/>
              </a:lnSpc>
              <a:spcBef>
                <a:spcPts val="600"/>
              </a:spcBef>
              <a:spcAft>
                <a:spcPts val="600"/>
              </a:spcAft>
              <a:buNone/>
            </a:pPr>
            <a:r>
              <a:rPr lang="en-GB" b="1" i="0" dirty="0">
                <a:solidFill>
                  <a:schemeClr val="accent2"/>
                </a:solidFill>
                <a:effectLst/>
              </a:rPr>
              <a:t>BRISTOL</a:t>
            </a:r>
            <a:r>
              <a:rPr lang="en-GB" b="0" i="0" dirty="0">
                <a:solidFill>
                  <a:srgbClr val="000000"/>
                </a:solidFill>
                <a:effectLst/>
              </a:rPr>
              <a:t> it has a population of 465,900 and is the seventh largest English city outside London. It is a rapidly growing city, with a diverse population made up of: 72% white British and 18% Ethnic Minorities </a:t>
            </a:r>
            <a:endParaRPr lang="en-GB" b="1" u="sng" dirty="0">
              <a:effectLst/>
              <a:ea typeface="Calibri" panose="020F0502020204030204" pitchFamily="34" charset="0"/>
              <a:cs typeface="Calibri" panose="020F0502020204030204" pitchFamily="34" charset="0"/>
            </a:endParaRPr>
          </a:p>
          <a:p>
            <a:pPr marL="0" lvl="1" indent="0">
              <a:lnSpc>
                <a:spcPct val="107000"/>
              </a:lnSpc>
              <a:spcBef>
                <a:spcPts val="600"/>
              </a:spcBef>
              <a:spcAft>
                <a:spcPts val="600"/>
              </a:spcAft>
              <a:buNone/>
            </a:pPr>
            <a:r>
              <a:rPr lang="en-GB" dirty="0">
                <a:effectLst/>
                <a:ea typeface="Calibri" panose="020F0502020204030204" pitchFamily="34" charset="0"/>
                <a:cs typeface="Calibri" panose="020F0502020204030204" pitchFamily="34" charset="0"/>
              </a:rPr>
              <a:t>We believe it’s important that the suppliers who deliver services to Bristol support our </a:t>
            </a:r>
            <a:r>
              <a:rPr lang="en-GB" u="sng" dirty="0">
                <a:solidFill>
                  <a:srgbClr val="0000FF"/>
                </a:solidFill>
                <a:effectLst/>
                <a:ea typeface="Calibri" panose="020F0502020204030204" pitchFamily="34" charset="0"/>
                <a:cs typeface="Calibri" panose="020F0502020204030204" pitchFamily="34" charset="0"/>
                <a:hlinkClick r:id="rId3"/>
              </a:rPr>
              <a:t>equality and diversity aims</a:t>
            </a:r>
            <a:r>
              <a:rPr lang="en-GB" dirty="0">
                <a:effectLst/>
                <a:ea typeface="Calibri" panose="020F0502020204030204" pitchFamily="34" charset="0"/>
                <a:cs typeface="Calibri" panose="020F0502020204030204" pitchFamily="34" charset="0"/>
              </a:rPr>
              <a:t> and reflect our city.</a:t>
            </a:r>
            <a:endParaRPr lang="en-GB" dirty="0">
              <a:effectLst/>
              <a:ea typeface="Calibri" panose="020F0502020204030204" pitchFamily="34" charset="0"/>
              <a:cs typeface="Arial" panose="020B0604020202020204" pitchFamily="34" charset="0"/>
            </a:endParaRPr>
          </a:p>
          <a:p>
            <a:pPr marL="0" indent="0">
              <a:buNone/>
            </a:pPr>
            <a:r>
              <a:rPr lang="en-GB" dirty="0">
                <a:effectLst/>
                <a:ea typeface="Calibri" panose="020F0502020204030204" pitchFamily="34" charset="0"/>
                <a:cs typeface="Calibri" panose="020F0502020204030204" pitchFamily="34" charset="0"/>
              </a:rPr>
              <a:t>The Council spends around </a:t>
            </a:r>
            <a:r>
              <a:rPr lang="en-GB" b="1" dirty="0">
                <a:solidFill>
                  <a:schemeClr val="accent2"/>
                </a:solidFill>
                <a:effectLst/>
                <a:ea typeface="Calibri" panose="020F0502020204030204" pitchFamily="34" charset="0"/>
                <a:cs typeface="Calibri" panose="020F0502020204030204" pitchFamily="34" charset="0"/>
              </a:rPr>
              <a:t>£600 million </a:t>
            </a:r>
            <a:r>
              <a:rPr lang="en-GB" dirty="0">
                <a:effectLst/>
                <a:ea typeface="Calibri" panose="020F0502020204030204" pitchFamily="34" charset="0"/>
                <a:cs typeface="Calibri" panose="020F0502020204030204" pitchFamily="34" charset="0"/>
              </a:rPr>
              <a:t>a year buying a diverse range of works, goods and services from thousands of suppliers to deliver works and services to residents, businesses and stakeholders across the city.  </a:t>
            </a:r>
          </a:p>
          <a:p>
            <a:pPr marL="0" indent="0">
              <a:buNone/>
            </a:pPr>
            <a:endParaRPr lang="en-GB" dirty="0">
              <a:effectLst/>
              <a:ea typeface="Calibri" panose="020F0502020204030204" pitchFamily="34" charset="0"/>
              <a:cs typeface="Calibri" panose="020F0502020204030204" pitchFamily="34" charset="0"/>
            </a:endParaRPr>
          </a:p>
          <a:p>
            <a:pPr marL="0" indent="0">
              <a:buNone/>
            </a:pPr>
            <a:r>
              <a:rPr lang="en-GB" b="1" dirty="0">
                <a:solidFill>
                  <a:schemeClr val="accent2"/>
                </a:solidFill>
                <a:effectLst/>
                <a:ea typeface="Calibri" panose="020F0502020204030204" pitchFamily="34" charset="0"/>
                <a:cs typeface="Calibri" panose="020F0502020204030204" pitchFamily="34" charset="0"/>
              </a:rPr>
              <a:t>55.9%</a:t>
            </a:r>
            <a:r>
              <a:rPr lang="en-GB" dirty="0">
                <a:effectLst/>
                <a:ea typeface="Calibri" panose="020F0502020204030204" pitchFamily="34" charset="0"/>
                <a:cs typeface="Calibri" panose="020F0502020204030204" pitchFamily="34" charset="0"/>
              </a:rPr>
              <a:t> of our contractual spend </a:t>
            </a:r>
            <a:r>
              <a:rPr lang="en-GB" dirty="0">
                <a:ea typeface="Calibri" panose="020F0502020204030204" pitchFamily="34" charset="0"/>
                <a:cs typeface="Calibri" panose="020F0502020204030204" pitchFamily="34" charset="0"/>
              </a:rPr>
              <a:t>is </a:t>
            </a:r>
            <a:r>
              <a:rPr lang="en-GB" dirty="0">
                <a:effectLst/>
                <a:ea typeface="Calibri" panose="020F0502020204030204" pitchFamily="34" charset="0"/>
                <a:cs typeface="Calibri" panose="020F0502020204030204" pitchFamily="34" charset="0"/>
              </a:rPr>
              <a:t>with micro, small and medium-sized suppliers.  </a:t>
            </a:r>
          </a:p>
          <a:p>
            <a:pPr marL="0" indent="0">
              <a:buNone/>
            </a:pPr>
            <a:endParaRPr lang="en-GB" dirty="0">
              <a:effectLst/>
              <a:ea typeface="Calibri" panose="020F0502020204030204" pitchFamily="34" charset="0"/>
              <a:cs typeface="Calibri" panose="020F0502020204030204" pitchFamily="34" charset="0"/>
            </a:endParaRPr>
          </a:p>
          <a:p>
            <a:pPr marL="0" indent="0">
              <a:buNone/>
            </a:pPr>
            <a:r>
              <a:rPr lang="en-GB" dirty="0">
                <a:effectLst/>
                <a:ea typeface="Calibri" panose="020F0502020204030204" pitchFamily="34" charset="0"/>
                <a:cs typeface="Calibri" panose="020F0502020204030204" pitchFamily="34" charset="0"/>
              </a:rPr>
              <a:t>Approximately </a:t>
            </a:r>
            <a:r>
              <a:rPr lang="en-GB" b="1" dirty="0">
                <a:solidFill>
                  <a:schemeClr val="accent2"/>
                </a:solidFill>
                <a:effectLst/>
                <a:ea typeface="Calibri" panose="020F0502020204030204" pitchFamily="34" charset="0"/>
                <a:cs typeface="Calibri" panose="020F0502020204030204" pitchFamily="34" charset="0"/>
              </a:rPr>
              <a:t>40% </a:t>
            </a:r>
            <a:r>
              <a:rPr lang="en-GB" dirty="0">
                <a:effectLst/>
                <a:ea typeface="Calibri" panose="020F0502020204030204" pitchFamily="34" charset="0"/>
                <a:cs typeface="Calibri" panose="020F0502020204030204" pitchFamily="34" charset="0"/>
              </a:rPr>
              <a:t>of our spend is with organisations based in BS1-16 postcodes.</a:t>
            </a:r>
          </a:p>
        </p:txBody>
      </p:sp>
      <p:pic>
        <p:nvPicPr>
          <p:cNvPr id="9" name="Picture 8" descr="Picture of Equity and Inclusion Policy and Strategic Framework cover">
            <a:extLst>
              <a:ext uri="{FF2B5EF4-FFF2-40B4-BE49-F238E27FC236}">
                <a16:creationId xmlns:a16="http://schemas.microsoft.com/office/drawing/2014/main" id="{6FA83715-899A-4510-A90F-E9C2FE66CE25}"/>
              </a:ext>
            </a:extLst>
          </p:cNvPr>
          <p:cNvPicPr>
            <a:picLocks noChangeAspect="1"/>
          </p:cNvPicPr>
          <p:nvPr/>
        </p:nvPicPr>
        <p:blipFill rotWithShape="1">
          <a:blip r:embed="rId4"/>
          <a:srcRect l="38854" t="21852" r="41042" b="27222"/>
          <a:stretch/>
        </p:blipFill>
        <p:spPr>
          <a:xfrm>
            <a:off x="6095999" y="1015999"/>
            <a:ext cx="3663281" cy="5219701"/>
          </a:xfrm>
          <a:prstGeom prst="rect">
            <a:avLst/>
          </a:prstGeom>
        </p:spPr>
      </p:pic>
      <p:sp>
        <p:nvSpPr>
          <p:cNvPr id="21" name="Rectangle: Rounded Corners 20">
            <a:extLst>
              <a:ext uri="{FF2B5EF4-FFF2-40B4-BE49-F238E27FC236}">
                <a16:creationId xmlns:a16="http://schemas.microsoft.com/office/drawing/2014/main" id="{8F6D2EB1-7A9B-BE00-9744-443BC1593C3B}"/>
              </a:ext>
            </a:extLst>
          </p:cNvPr>
          <p:cNvSpPr/>
          <p:nvPr/>
        </p:nvSpPr>
        <p:spPr>
          <a:xfrm>
            <a:off x="9956800" y="1030220"/>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African 3.8%</a:t>
            </a:r>
          </a:p>
        </p:txBody>
      </p:sp>
      <p:sp>
        <p:nvSpPr>
          <p:cNvPr id="20" name="Rectangle: Rounded Corners 19">
            <a:extLst>
              <a:ext uri="{FF2B5EF4-FFF2-40B4-BE49-F238E27FC236}">
                <a16:creationId xmlns:a16="http://schemas.microsoft.com/office/drawing/2014/main" id="{0F58F350-A000-32CA-7248-111B36649189}"/>
              </a:ext>
            </a:extLst>
          </p:cNvPr>
          <p:cNvSpPr/>
          <p:nvPr/>
        </p:nvSpPr>
        <p:spPr>
          <a:xfrm>
            <a:off x="9956800" y="1414395"/>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Pakistani 1.9%</a:t>
            </a:r>
          </a:p>
        </p:txBody>
      </p:sp>
      <p:sp>
        <p:nvSpPr>
          <p:cNvPr id="19" name="Rectangle: Rounded Corners 18">
            <a:extLst>
              <a:ext uri="{FF2B5EF4-FFF2-40B4-BE49-F238E27FC236}">
                <a16:creationId xmlns:a16="http://schemas.microsoft.com/office/drawing/2014/main" id="{ED08113A-DFAB-DBE2-E3C5-B8C6D9237904}"/>
              </a:ext>
            </a:extLst>
          </p:cNvPr>
          <p:cNvSpPr/>
          <p:nvPr/>
        </p:nvSpPr>
        <p:spPr>
          <a:xfrm>
            <a:off x="9956800" y="1803683"/>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Other Black 0.6%</a:t>
            </a:r>
          </a:p>
        </p:txBody>
      </p:sp>
      <p:sp>
        <p:nvSpPr>
          <p:cNvPr id="7" name="Rectangle: Rounded Corners 6">
            <a:extLst>
              <a:ext uri="{FF2B5EF4-FFF2-40B4-BE49-F238E27FC236}">
                <a16:creationId xmlns:a16="http://schemas.microsoft.com/office/drawing/2014/main" id="{F0B655B5-6932-5100-B407-509FBEBDC02E}"/>
              </a:ext>
            </a:extLst>
          </p:cNvPr>
          <p:cNvSpPr/>
          <p:nvPr/>
        </p:nvSpPr>
        <p:spPr>
          <a:xfrm>
            <a:off x="9956800" y="2197244"/>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Gypsy/Irish Traveller 0.1%</a:t>
            </a:r>
          </a:p>
        </p:txBody>
      </p:sp>
      <p:sp>
        <p:nvSpPr>
          <p:cNvPr id="17" name="Rectangle: Rounded Corners 16">
            <a:extLst>
              <a:ext uri="{FF2B5EF4-FFF2-40B4-BE49-F238E27FC236}">
                <a16:creationId xmlns:a16="http://schemas.microsoft.com/office/drawing/2014/main" id="{39DD8C28-B391-F921-F526-4BEFA77D3FE2}"/>
              </a:ext>
            </a:extLst>
          </p:cNvPr>
          <p:cNvSpPr/>
          <p:nvPr/>
        </p:nvSpPr>
        <p:spPr>
          <a:xfrm>
            <a:off x="9944100" y="2590805"/>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Chinese 1.2%</a:t>
            </a:r>
          </a:p>
        </p:txBody>
      </p:sp>
      <p:sp>
        <p:nvSpPr>
          <p:cNvPr id="18" name="Rectangle: Rounded Corners 17">
            <a:extLst>
              <a:ext uri="{FF2B5EF4-FFF2-40B4-BE49-F238E27FC236}">
                <a16:creationId xmlns:a16="http://schemas.microsoft.com/office/drawing/2014/main" id="{374C2C52-53DA-ADB8-A321-E7295F4BBFE4}"/>
              </a:ext>
            </a:extLst>
          </p:cNvPr>
          <p:cNvSpPr/>
          <p:nvPr/>
        </p:nvSpPr>
        <p:spPr>
          <a:xfrm>
            <a:off x="9944100" y="2962278"/>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Indian 1.8%</a:t>
            </a:r>
          </a:p>
        </p:txBody>
      </p:sp>
      <p:sp>
        <p:nvSpPr>
          <p:cNvPr id="10" name="Rectangle: Rounded Corners 9">
            <a:extLst>
              <a:ext uri="{FF2B5EF4-FFF2-40B4-BE49-F238E27FC236}">
                <a16:creationId xmlns:a16="http://schemas.microsoft.com/office/drawing/2014/main" id="{D0B8F651-A8FC-B09E-8671-5ED572B65DCD}"/>
              </a:ext>
            </a:extLst>
          </p:cNvPr>
          <p:cNvSpPr/>
          <p:nvPr/>
        </p:nvSpPr>
        <p:spPr>
          <a:xfrm>
            <a:off x="9956800" y="3333751"/>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Arab 0.5%</a:t>
            </a:r>
          </a:p>
        </p:txBody>
      </p:sp>
      <p:sp>
        <p:nvSpPr>
          <p:cNvPr id="11" name="Rectangle: Rounded Corners 10">
            <a:extLst>
              <a:ext uri="{FF2B5EF4-FFF2-40B4-BE49-F238E27FC236}">
                <a16:creationId xmlns:a16="http://schemas.microsoft.com/office/drawing/2014/main" id="{AD3900D6-171C-BD85-3CAB-A66359E6DB8C}"/>
              </a:ext>
            </a:extLst>
          </p:cNvPr>
          <p:cNvSpPr/>
          <p:nvPr/>
        </p:nvSpPr>
        <p:spPr>
          <a:xfrm>
            <a:off x="9956800" y="3705224"/>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Mixed Groups 4.5%</a:t>
            </a:r>
          </a:p>
        </p:txBody>
      </p:sp>
      <p:sp>
        <p:nvSpPr>
          <p:cNvPr id="12" name="Rectangle: Rounded Corners 11">
            <a:extLst>
              <a:ext uri="{FF2B5EF4-FFF2-40B4-BE49-F238E27FC236}">
                <a16:creationId xmlns:a16="http://schemas.microsoft.com/office/drawing/2014/main" id="{2287BE1D-CE5D-FF80-FB93-06C8ED3B5C33}"/>
              </a:ext>
            </a:extLst>
          </p:cNvPr>
          <p:cNvSpPr/>
          <p:nvPr/>
        </p:nvSpPr>
        <p:spPr>
          <a:xfrm>
            <a:off x="9944100" y="4102099"/>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Caribbean 1.8%</a:t>
            </a:r>
          </a:p>
        </p:txBody>
      </p:sp>
      <p:sp>
        <p:nvSpPr>
          <p:cNvPr id="13" name="Rectangle: Rounded Corners 12">
            <a:extLst>
              <a:ext uri="{FF2B5EF4-FFF2-40B4-BE49-F238E27FC236}">
                <a16:creationId xmlns:a16="http://schemas.microsoft.com/office/drawing/2014/main" id="{FF9E8AED-EC7A-8538-2D02-8D33F2E2F320}"/>
              </a:ext>
            </a:extLst>
          </p:cNvPr>
          <p:cNvSpPr/>
          <p:nvPr/>
        </p:nvSpPr>
        <p:spPr>
          <a:xfrm>
            <a:off x="9956800" y="4498974"/>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Bangladeshi 0.6%</a:t>
            </a:r>
          </a:p>
        </p:txBody>
      </p:sp>
      <p:sp>
        <p:nvSpPr>
          <p:cNvPr id="14" name="Rectangle: Rounded Corners 13">
            <a:extLst>
              <a:ext uri="{FF2B5EF4-FFF2-40B4-BE49-F238E27FC236}">
                <a16:creationId xmlns:a16="http://schemas.microsoft.com/office/drawing/2014/main" id="{D49C7B3D-AEFD-193A-42BE-1C0870E174FB}"/>
              </a:ext>
            </a:extLst>
          </p:cNvPr>
          <p:cNvSpPr/>
          <p:nvPr/>
        </p:nvSpPr>
        <p:spPr>
          <a:xfrm>
            <a:off x="9956800" y="4886323"/>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Other White 8.3%</a:t>
            </a:r>
          </a:p>
        </p:txBody>
      </p:sp>
      <p:sp>
        <p:nvSpPr>
          <p:cNvPr id="15" name="Rectangle: Rounded Corners 14">
            <a:extLst>
              <a:ext uri="{FF2B5EF4-FFF2-40B4-BE49-F238E27FC236}">
                <a16:creationId xmlns:a16="http://schemas.microsoft.com/office/drawing/2014/main" id="{791FA8D0-A522-7A25-06AB-8BC4842AF0BD}"/>
              </a:ext>
            </a:extLst>
          </p:cNvPr>
          <p:cNvSpPr/>
          <p:nvPr/>
        </p:nvSpPr>
        <p:spPr>
          <a:xfrm>
            <a:off x="9944100" y="5283198"/>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Other Asian 1.2%</a:t>
            </a:r>
          </a:p>
        </p:txBody>
      </p:sp>
      <p:sp>
        <p:nvSpPr>
          <p:cNvPr id="16" name="Rectangle: Rounded Corners 15">
            <a:extLst>
              <a:ext uri="{FF2B5EF4-FFF2-40B4-BE49-F238E27FC236}">
                <a16:creationId xmlns:a16="http://schemas.microsoft.com/office/drawing/2014/main" id="{46336349-6315-037D-8616-BBCD9581E8B1}"/>
              </a:ext>
            </a:extLst>
          </p:cNvPr>
          <p:cNvSpPr/>
          <p:nvPr/>
        </p:nvSpPr>
        <p:spPr>
          <a:xfrm>
            <a:off x="9956800" y="5680073"/>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Roman 0.2%</a:t>
            </a:r>
          </a:p>
        </p:txBody>
      </p:sp>
      <p:sp>
        <p:nvSpPr>
          <p:cNvPr id="23" name="Rectangle: Rounded Corners 22">
            <a:extLst>
              <a:ext uri="{FF2B5EF4-FFF2-40B4-BE49-F238E27FC236}">
                <a16:creationId xmlns:a16="http://schemas.microsoft.com/office/drawing/2014/main" id="{122674B1-7007-52E2-30DE-85CC86AB5083}"/>
              </a:ext>
            </a:extLst>
          </p:cNvPr>
          <p:cNvSpPr/>
          <p:nvPr/>
        </p:nvSpPr>
        <p:spPr>
          <a:xfrm>
            <a:off x="9956800" y="6076948"/>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Other 1.4%</a:t>
            </a:r>
          </a:p>
        </p:txBody>
      </p:sp>
      <p:sp>
        <p:nvSpPr>
          <p:cNvPr id="22" name="Rectangle: Rounded Corners 21">
            <a:extLst>
              <a:ext uri="{FF2B5EF4-FFF2-40B4-BE49-F238E27FC236}">
                <a16:creationId xmlns:a16="http://schemas.microsoft.com/office/drawing/2014/main" id="{445AB1A0-499D-C5BC-01A5-0C7193879DA9}"/>
              </a:ext>
            </a:extLst>
          </p:cNvPr>
          <p:cNvSpPr/>
          <p:nvPr/>
        </p:nvSpPr>
        <p:spPr>
          <a:xfrm>
            <a:off x="9956800" y="6464297"/>
            <a:ext cx="2235200" cy="317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Irish 0.9%</a:t>
            </a:r>
          </a:p>
        </p:txBody>
      </p:sp>
      <p:sp>
        <p:nvSpPr>
          <p:cNvPr id="2" name="Footer Placeholder 1">
            <a:extLst>
              <a:ext uri="{FF2B5EF4-FFF2-40B4-BE49-F238E27FC236}">
                <a16:creationId xmlns:a16="http://schemas.microsoft.com/office/drawing/2014/main" id="{B5496442-45B7-4C47-9EBD-C14DD840D1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31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050FA-707E-08F4-08D3-FE0F748F2066}"/>
              </a:ext>
            </a:extLst>
          </p:cNvPr>
          <p:cNvSpPr txBox="1">
            <a:spLocks noGrp="1"/>
          </p:cNvSpPr>
          <p:nvPr>
            <p:ph type="title" idx="4294967295"/>
          </p:nvPr>
        </p:nvSpPr>
        <p:spPr>
          <a:xfrm>
            <a:off x="1028700" y="172134"/>
            <a:ext cx="96901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solidFill>
                <a:effectLst/>
                <a:uLnTx/>
                <a:uFillTx/>
                <a:latin typeface="+mn-lt"/>
                <a:ea typeface="+mn-ea"/>
                <a:cs typeface="+mn-cs"/>
              </a:rPr>
              <a:t>Tendering Tips for Suppliers</a:t>
            </a:r>
          </a:p>
        </p:txBody>
      </p:sp>
      <p:sp>
        <p:nvSpPr>
          <p:cNvPr id="2" name="Footer Placeholder 1">
            <a:extLst>
              <a:ext uri="{FF2B5EF4-FFF2-40B4-BE49-F238E27FC236}">
                <a16:creationId xmlns:a16="http://schemas.microsoft.com/office/drawing/2014/main" id="{303F990D-D0BC-25CA-D76B-3388BF9ACAF2}"/>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F3D8FDA-9AB2-FF95-7A5E-376457DD193A}"/>
              </a:ext>
            </a:extLst>
          </p:cNvPr>
          <p:cNvSpPr>
            <a:spLocks noGrp="1"/>
          </p:cNvSpPr>
          <p:nvPr>
            <p:ph type="sldNum" sz="quarter" idx="12"/>
          </p:nvPr>
        </p:nvSpPr>
        <p:spPr/>
        <p:txBody>
          <a:bodyPr/>
          <a:lstStyle/>
          <a:p>
            <a:fld id="{F02F2B0B-AA8F-404F-B9E1-A70BA1F782DC}" type="slidenum">
              <a:rPr lang="en-GB" smtClean="0"/>
              <a:t>20</a:t>
            </a:fld>
            <a:endParaRPr lang="en-GB"/>
          </a:p>
        </p:txBody>
      </p:sp>
      <p:sp>
        <p:nvSpPr>
          <p:cNvPr id="5" name="TextBox 4">
            <a:extLst>
              <a:ext uri="{FF2B5EF4-FFF2-40B4-BE49-F238E27FC236}">
                <a16:creationId xmlns:a16="http://schemas.microsoft.com/office/drawing/2014/main" id="{E0811593-5510-1B1B-25BD-EE3D89A2313F}"/>
              </a:ext>
            </a:extLst>
          </p:cNvPr>
          <p:cNvSpPr txBox="1"/>
          <p:nvPr/>
        </p:nvSpPr>
        <p:spPr>
          <a:xfrm>
            <a:off x="533400" y="992000"/>
            <a:ext cx="10185400" cy="5693866"/>
          </a:xfrm>
          <a:prstGeom prst="rect">
            <a:avLst/>
          </a:prstGeom>
          <a:noFill/>
        </p:spPr>
        <p:txBody>
          <a:bodyPr wrap="square" rtlCol="0">
            <a:spAutoFit/>
          </a:bodyPr>
          <a:lstStyle/>
          <a:p>
            <a:r>
              <a:rPr lang="en-GB" sz="2800" b="1" i="1" dirty="0">
                <a:solidFill>
                  <a:srgbClr val="C00000"/>
                </a:solidFill>
              </a:rPr>
              <a:t>Get ready!</a:t>
            </a:r>
          </a:p>
          <a:p>
            <a:pPr marL="285750" indent="-285750">
              <a:buFont typeface="Arial" panose="020B0604020202020204" pitchFamily="34" charset="0"/>
              <a:buChar char="•"/>
            </a:pPr>
            <a:r>
              <a:rPr lang="en-GB" sz="2800" dirty="0"/>
              <a:t>Review Commissioning Intentions</a:t>
            </a:r>
          </a:p>
          <a:p>
            <a:pPr marL="285750" indent="-285750">
              <a:buFont typeface="Arial" panose="020B0604020202020204" pitchFamily="34" charset="0"/>
              <a:buChar char="•"/>
            </a:pPr>
            <a:r>
              <a:rPr lang="en-GB" sz="2800" dirty="0"/>
              <a:t>Policies, Accreditations etc</a:t>
            </a:r>
          </a:p>
          <a:p>
            <a:pPr marL="285750" indent="-285750">
              <a:buFont typeface="Arial" panose="020B0604020202020204" pitchFamily="34" charset="0"/>
              <a:buChar char="•"/>
            </a:pPr>
            <a:r>
              <a:rPr lang="en-GB" sz="2800" dirty="0"/>
              <a:t>Register on e-Procurement Portals</a:t>
            </a:r>
          </a:p>
          <a:p>
            <a:pPr marL="285750" indent="-285750">
              <a:buFont typeface="Arial" panose="020B0604020202020204" pitchFamily="34" charset="0"/>
              <a:buChar char="•"/>
            </a:pPr>
            <a:r>
              <a:rPr lang="en-GB" sz="2800" dirty="0"/>
              <a:t>Attend Market Engagement Days/workshops</a:t>
            </a:r>
          </a:p>
          <a:p>
            <a:pPr marL="285750" indent="-285750">
              <a:buFont typeface="Arial" panose="020B0604020202020204" pitchFamily="34" charset="0"/>
              <a:buChar char="•"/>
            </a:pPr>
            <a:r>
              <a:rPr lang="en-GB" sz="2800" dirty="0"/>
              <a:t>Read online Corporate Aims </a:t>
            </a:r>
          </a:p>
          <a:p>
            <a:r>
              <a:rPr lang="en-GB" sz="2800" b="1" i="1" dirty="0">
                <a:solidFill>
                  <a:srgbClr val="C00000"/>
                </a:solidFill>
              </a:rPr>
              <a:t>Bidding</a:t>
            </a:r>
          </a:p>
          <a:p>
            <a:pPr marL="285750" indent="-285750">
              <a:buFont typeface="Arial" panose="020B0604020202020204" pitchFamily="34" charset="0"/>
              <a:buChar char="•"/>
            </a:pPr>
            <a:r>
              <a:rPr lang="en-GB" sz="2800" dirty="0"/>
              <a:t>Answer the question</a:t>
            </a:r>
          </a:p>
          <a:p>
            <a:pPr marL="285750" indent="-285750">
              <a:buFont typeface="Arial" panose="020B0604020202020204" pitchFamily="34" charset="0"/>
              <a:buChar char="•"/>
            </a:pPr>
            <a:r>
              <a:rPr lang="en-GB" sz="2800" dirty="0"/>
              <a:t>Demonstrate how you meet the needs of the requirement </a:t>
            </a:r>
          </a:p>
          <a:p>
            <a:pPr marL="285750" indent="-285750">
              <a:buFont typeface="Arial" panose="020B0604020202020204" pitchFamily="34" charset="0"/>
              <a:buChar char="•"/>
            </a:pPr>
            <a:r>
              <a:rPr lang="en-GB" sz="2800" dirty="0"/>
              <a:t>Use your Social Value submission/commitments to demonstrate what you can give back to local communities</a:t>
            </a:r>
          </a:p>
          <a:p>
            <a:pPr marL="285750" indent="-285750">
              <a:buFont typeface="Arial" panose="020B0604020202020204" pitchFamily="34" charset="0"/>
              <a:buChar char="•"/>
            </a:pPr>
            <a:r>
              <a:rPr lang="en-GB" sz="2800" dirty="0"/>
              <a:t>Explore consortium bids</a:t>
            </a:r>
          </a:p>
          <a:p>
            <a:pPr marL="285750" indent="-285750">
              <a:buFont typeface="Arial" panose="020B0604020202020204" pitchFamily="34" charset="0"/>
              <a:buChar char="•"/>
            </a:pPr>
            <a:r>
              <a:rPr lang="en-GB" sz="2800" dirty="0"/>
              <a:t>Ask clarification questions if you are unclear </a:t>
            </a:r>
          </a:p>
        </p:txBody>
      </p:sp>
    </p:spTree>
    <p:extLst>
      <p:ext uri="{BB962C8B-B14F-4D97-AF65-F5344CB8AC3E}">
        <p14:creationId xmlns:p14="http://schemas.microsoft.com/office/powerpoint/2010/main" val="292081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5AE055-8566-2BF3-D755-02836E98F64D}"/>
              </a:ext>
            </a:extLst>
          </p:cNvPr>
          <p:cNvSpPr txBox="1">
            <a:spLocks noGrp="1"/>
          </p:cNvSpPr>
          <p:nvPr>
            <p:ph type="title" idx="4294967295"/>
          </p:nvPr>
        </p:nvSpPr>
        <p:spPr>
          <a:xfrm>
            <a:off x="1587500" y="3183418"/>
            <a:ext cx="94361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bg1"/>
                </a:solidFill>
                <a:effectLst/>
                <a:uLnTx/>
                <a:uFillTx/>
                <a:latin typeface="Calibri Light" panose="020F0302020204030204"/>
                <a:ea typeface="+mj-ea"/>
                <a:cs typeface="+mj-cs"/>
              </a:rPr>
              <a:t>Thank You For Listening</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59412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6DC3C-C1E0-B28D-D718-47C7B539EE6E}"/>
              </a:ext>
            </a:extLst>
          </p:cNvPr>
          <p:cNvSpPr txBox="1">
            <a:spLocks noGrp="1"/>
          </p:cNvSpPr>
          <p:nvPr>
            <p:ph type="title" idx="4294967295"/>
          </p:nvPr>
        </p:nvSpPr>
        <p:spPr>
          <a:xfrm>
            <a:off x="762000" y="127000"/>
            <a:ext cx="104775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Covid19 - Impact on Adult Social Care (ASC)</a:t>
            </a:r>
          </a:p>
        </p:txBody>
      </p:sp>
      <p:sp>
        <p:nvSpPr>
          <p:cNvPr id="2" name="Footer Placeholder 1">
            <a:extLst>
              <a:ext uri="{FF2B5EF4-FFF2-40B4-BE49-F238E27FC236}">
                <a16:creationId xmlns:a16="http://schemas.microsoft.com/office/drawing/2014/main" id="{B5496442-45B7-4C47-9EBD-C14DD840D1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88036E0-2C57-4EED-8806-0469D53AB6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2F2B0B-AA8F-404F-B9E1-A70BA1F782DC}"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7921C5DA-7C89-0587-8F7E-90CE57A46418}"/>
              </a:ext>
            </a:extLst>
          </p:cNvPr>
          <p:cNvSpPr txBox="1">
            <a:spLocks/>
          </p:cNvSpPr>
          <p:nvPr/>
        </p:nvSpPr>
        <p:spPr>
          <a:xfrm>
            <a:off x="157480" y="1158398"/>
            <a:ext cx="5938520" cy="5305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In 2020 Covid19 had a worldwide detrimental impact on many sectors but in particular the </a:t>
            </a:r>
            <a:r>
              <a:rPr kumimoji="0" lang="en-GB" sz="2000" b="1" i="0" u="none" strike="noStrike" kern="1200" cap="none" spc="0" normalizeH="0" baseline="0" noProof="0" dirty="0">
                <a:ln>
                  <a:noFill/>
                </a:ln>
                <a:solidFill>
                  <a:schemeClr val="accent2"/>
                </a:solidFill>
                <a:effectLst/>
                <a:highlight>
                  <a:srgbClr val="FFFFFF"/>
                </a:highlight>
                <a:uLnTx/>
                <a:uFillTx/>
                <a:latin typeface="Avenir Next"/>
                <a:ea typeface="Malgun Gothic" panose="020B0503020000020004" pitchFamily="34" charset="-127"/>
                <a:cs typeface="Times New Roman" panose="02020603050405020304" pitchFamily="18" charset="0"/>
              </a:rPr>
              <a:t>Adult Social Care</a:t>
            </a: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Bristol’s Voluntary Community Social Enterprise (VCSE) ASC providers, worked closely with the local authority and health institutions to create major caring networks</a:t>
            </a:r>
            <a:endParaRPr kumimoji="0" lang="en-GB"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ASC required more flexibility to promptly meet the needs of;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older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disabled people,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extremely clinically vulnerable people,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highlight>
                  <a:srgbClr val="FFFFFF"/>
                </a:highlight>
                <a:uLnTx/>
                <a:uFillTx/>
                <a:latin typeface="Avenir Next"/>
                <a:ea typeface="Malgun Gothic" panose="020B0503020000020004" pitchFamily="34" charset="-127"/>
                <a:cs typeface="Times New Roman" panose="02020603050405020304" pitchFamily="18" charset="0"/>
              </a:rPr>
              <a:t>racialised communities, and several more individuals who needed access to care whilst being in lockdown or isolating.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BCC commissioned </a:t>
            </a:r>
            <a:r>
              <a:rPr kumimoji="0" lang="en-GB" sz="2000" b="1" i="0" u="none" strike="noStrike" kern="1200" cap="none" spc="0" normalizeH="0" baseline="0" noProof="0" dirty="0">
                <a:ln>
                  <a:noFill/>
                </a:ln>
                <a:solidFill>
                  <a:schemeClr val="accent2"/>
                </a:solidFill>
                <a:effectLst/>
                <a:uLnTx/>
                <a:uFillTx/>
                <a:latin typeface="Calibri" panose="020F0502020204030204"/>
                <a:ea typeface="+mn-ea"/>
                <a:cs typeface="+mn-cs"/>
              </a:rPr>
              <a:t>Bristol South West Network </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deliver the ‘Make It Work’ Programme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descr="Image result for covid 19 elderly black">
            <a:extLst>
              <a:ext uri="{FF2B5EF4-FFF2-40B4-BE49-F238E27FC236}">
                <a16:creationId xmlns:a16="http://schemas.microsoft.com/office/drawing/2014/main" id="{79C7DE14-AD96-581F-E057-1B7224F6B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4" r="24986"/>
          <a:stretch/>
        </p:blipFill>
        <p:spPr bwMode="auto">
          <a:xfrm>
            <a:off x="6343510" y="1028700"/>
            <a:ext cx="5846967" cy="58293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7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C7E5E3">
                <a:alpha val="50077"/>
                <a:lumMod val="98000"/>
                <a:lumOff val="2000"/>
              </a:srgbClr>
            </a:gs>
            <a:gs pos="100000">
              <a:schemeClr val="bg1"/>
            </a:gs>
          </a:gsLst>
          <a:lin ang="5400000" scaled="1"/>
        </a:gradFill>
        <a:effectLst/>
      </p:bgPr>
    </p:bg>
    <p:spTree>
      <p:nvGrpSpPr>
        <p:cNvPr id="1" name=""/>
        <p:cNvGrpSpPr/>
        <p:nvPr/>
      </p:nvGrpSpPr>
      <p:grpSpPr>
        <a:xfrm>
          <a:off x="0" y="0"/>
          <a:ext cx="0" cy="0"/>
          <a:chOff x="0" y="0"/>
          <a:chExt cx="0" cy="0"/>
        </a:xfrm>
      </p:grpSpPr>
      <p:sp useBgFill="1">
        <p:nvSpPr>
          <p:cNvPr id="36" name="Rectangle 35" descr="blank">
            <a:extLst>
              <a:ext uri="{FF2B5EF4-FFF2-40B4-BE49-F238E27FC236}">
                <a16:creationId xmlns:a16="http://schemas.microsoft.com/office/drawing/2014/main" id="{06DA9DF9-31F7-4056-B42E-878CC92417B8}"/>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descr="BSWN logo">
            <a:extLst>
              <a:ext uri="{FF2B5EF4-FFF2-40B4-BE49-F238E27FC236}">
                <a16:creationId xmlns:a16="http://schemas.microsoft.com/office/drawing/2014/main" id="{75CF76B8-C44B-0758-CC69-F99590B53998}"/>
              </a:ext>
            </a:extLst>
          </p:cNvPr>
          <p:cNvPicPr>
            <a:picLocks noChangeAspect="1"/>
          </p:cNvPicPr>
          <p:nvPr/>
        </p:nvPicPr>
        <p:blipFill>
          <a:blip r:embed="rId2"/>
          <a:stretch>
            <a:fillRect/>
          </a:stretch>
        </p:blipFill>
        <p:spPr>
          <a:xfrm>
            <a:off x="97201" y="84500"/>
            <a:ext cx="3562597" cy="1403499"/>
          </a:xfrm>
          <a:prstGeom prst="rect">
            <a:avLst/>
          </a:prstGeom>
        </p:spPr>
      </p:pic>
      <p:sp>
        <p:nvSpPr>
          <p:cNvPr id="34" name="Title 1">
            <a:extLst>
              <a:ext uri="{FF2B5EF4-FFF2-40B4-BE49-F238E27FC236}">
                <a16:creationId xmlns:a16="http://schemas.microsoft.com/office/drawing/2014/main" id="{AE46E200-D309-0556-C9D1-2A648FE3B672}"/>
              </a:ext>
            </a:extLst>
          </p:cNvPr>
          <p:cNvSpPr txBox="1">
            <a:spLocks noGrp="1"/>
          </p:cNvSpPr>
          <p:nvPr>
            <p:ph type="title" idx="4294967295"/>
          </p:nvPr>
        </p:nvSpPr>
        <p:spPr>
          <a:xfrm>
            <a:off x="1249563" y="1844969"/>
            <a:ext cx="3878127" cy="13160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w="22225">
                  <a:solidFill>
                    <a:srgbClr val="205145"/>
                  </a:solidFill>
                  <a:miter lim="800000"/>
                </a:ln>
                <a:solidFill>
                  <a:srgbClr val="205145"/>
                </a:solidFill>
                <a:effectLst/>
                <a:uLnTx/>
                <a:uFillTx/>
                <a:latin typeface="Calibri Light" panose="020F0302020204030204"/>
                <a:ea typeface="+mj-ea"/>
                <a:cs typeface="+mj-cs"/>
              </a:rPr>
              <a:t>Make it Work</a:t>
            </a:r>
          </a:p>
        </p:txBody>
      </p:sp>
      <p:sp>
        <p:nvSpPr>
          <p:cNvPr id="31" name="Subtitle 30">
            <a:extLst>
              <a:ext uri="{FF2B5EF4-FFF2-40B4-BE49-F238E27FC236}">
                <a16:creationId xmlns:a16="http://schemas.microsoft.com/office/drawing/2014/main" id="{6ABF0077-E7DC-571F-2C02-0363D89E4AB9}"/>
              </a:ext>
            </a:extLst>
          </p:cNvPr>
          <p:cNvSpPr>
            <a:spLocks noGrp="1"/>
          </p:cNvSpPr>
          <p:nvPr>
            <p:ph type="subTitle" idx="1"/>
          </p:nvPr>
        </p:nvSpPr>
        <p:spPr>
          <a:xfrm>
            <a:off x="571217" y="3030759"/>
            <a:ext cx="5234820" cy="2364605"/>
          </a:xfrm>
        </p:spPr>
        <p:txBody>
          <a:bodyPr>
            <a:normAutofit lnSpcReduction="10000"/>
          </a:bodyPr>
          <a:lstStyle/>
          <a:p>
            <a:pPr>
              <a:lnSpc>
                <a:spcPct val="150000"/>
              </a:lnSpc>
            </a:pPr>
            <a:r>
              <a:rPr lang="en-GB" sz="2500" dirty="0">
                <a:solidFill>
                  <a:srgbClr val="205145"/>
                </a:solidFill>
                <a:latin typeface="Avenir Next" panose="020B0503020202020204" pitchFamily="34" charset="0"/>
              </a:rPr>
              <a:t>Building Equity within the Adult Social Care Market in Bristol</a:t>
            </a:r>
          </a:p>
          <a:p>
            <a:pPr>
              <a:lnSpc>
                <a:spcPct val="150000"/>
              </a:lnSpc>
            </a:pPr>
            <a:endParaRPr lang="en-GB" sz="2500" dirty="0">
              <a:solidFill>
                <a:srgbClr val="205145"/>
              </a:solidFill>
              <a:latin typeface="Avenir Next" panose="020B0503020202020204" pitchFamily="34" charset="0"/>
            </a:endParaRPr>
          </a:p>
          <a:p>
            <a:pPr>
              <a:lnSpc>
                <a:spcPct val="150000"/>
              </a:lnSpc>
            </a:pPr>
            <a:r>
              <a:rPr lang="en-GB" sz="1800" b="1" dirty="0">
                <a:solidFill>
                  <a:srgbClr val="005144"/>
                </a:solidFill>
                <a:effectLst/>
                <a:latin typeface="Avenir" panose="02000503020000020003" pitchFamily="2" charset="0"/>
              </a:rPr>
              <a:t>Copyright © 2023 Black South West Network </a:t>
            </a:r>
            <a:endParaRPr lang="en-GB" sz="2000" dirty="0"/>
          </a:p>
          <a:p>
            <a:pPr>
              <a:lnSpc>
                <a:spcPct val="150000"/>
              </a:lnSpc>
            </a:pPr>
            <a:endParaRPr lang="en-GB" sz="2500" dirty="0">
              <a:solidFill>
                <a:srgbClr val="205145"/>
              </a:solidFill>
              <a:latin typeface="Avenir Next" panose="020B0503020202020204" pitchFamily="34" charset="0"/>
            </a:endParaRPr>
          </a:p>
          <a:p>
            <a:pPr algn="l"/>
            <a:endParaRPr lang="en-US" sz="1300" dirty="0"/>
          </a:p>
        </p:txBody>
      </p:sp>
      <p:pic>
        <p:nvPicPr>
          <p:cNvPr id="40" name="Picture 39" descr="A picture containing text, font, logo, white">
            <a:extLst>
              <a:ext uri="{FF2B5EF4-FFF2-40B4-BE49-F238E27FC236}">
                <a16:creationId xmlns:a16="http://schemas.microsoft.com/office/drawing/2014/main" id="{FEF67013-50A5-9768-25D4-7880BE8A88C6}"/>
              </a:ext>
            </a:extLst>
          </p:cNvPr>
          <p:cNvPicPr>
            <a:picLocks noChangeAspect="1"/>
          </p:cNvPicPr>
          <p:nvPr/>
        </p:nvPicPr>
        <p:blipFill>
          <a:blip r:embed="rId3"/>
          <a:stretch>
            <a:fillRect/>
          </a:stretch>
        </p:blipFill>
        <p:spPr>
          <a:xfrm>
            <a:off x="97201" y="5438107"/>
            <a:ext cx="5368215" cy="1377150"/>
          </a:xfrm>
          <a:prstGeom prst="rect">
            <a:avLst/>
          </a:prstGeom>
        </p:spPr>
      </p:pic>
      <p:pic>
        <p:nvPicPr>
          <p:cNvPr id="7" name="Picture 6" descr="A close-up of a person">
            <a:extLst>
              <a:ext uri="{FF2B5EF4-FFF2-40B4-BE49-F238E27FC236}">
                <a16:creationId xmlns:a16="http://schemas.microsoft.com/office/drawing/2014/main" id="{7E970804-0FF3-E603-F610-BA99F9BD9F83}"/>
              </a:ext>
            </a:extLst>
          </p:cNvPr>
          <p:cNvPicPr>
            <a:picLocks noChangeAspect="1"/>
          </p:cNvPicPr>
          <p:nvPr/>
        </p:nvPicPr>
        <p:blipFill rotWithShape="1">
          <a:blip r:embed="rId4"/>
          <a:srcRect l="5041" r="527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8003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2F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10E517-4032-9979-5E70-77D217C1C703}"/>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MAKE IT WORK PROGRAMME KEY OBJECTIVES:</a:t>
            </a:r>
            <a:endParaRPr kumimoji="0" lang="en-US"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endParaRPr>
          </a:p>
        </p:txBody>
      </p:sp>
      <p:pic>
        <p:nvPicPr>
          <p:cNvPr id="5" name="Picture 3">
            <a:extLst>
              <a:ext uri="{FF2B5EF4-FFF2-40B4-BE49-F238E27FC236}">
                <a16:creationId xmlns:a16="http://schemas.microsoft.com/office/drawing/2014/main" id="{59953AFE-190A-E6D7-12D6-B623769CC8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707100"/>
            <a:ext cx="12188951" cy="283725"/>
          </a:xfrm>
          <a:prstGeom prst="rect">
            <a:avLst/>
          </a:prstGeom>
        </p:spPr>
      </p:pic>
      <p:pic>
        <p:nvPicPr>
          <p:cNvPr id="6" name="Google Shape;158;p18">
            <a:extLst>
              <a:ext uri="{FF2B5EF4-FFF2-40B4-BE49-F238E27FC236}">
                <a16:creationId xmlns:a16="http://schemas.microsoft.com/office/drawing/2014/main" id="{5418531C-7585-A2A9-E5CB-26000C639FF0}"/>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3050" y="800537"/>
            <a:ext cx="12188950" cy="283725"/>
          </a:xfrm>
          <a:prstGeom prst="rect">
            <a:avLst/>
          </a:prstGeom>
          <a:noFill/>
          <a:ln>
            <a:noFill/>
          </a:ln>
        </p:spPr>
      </p:pic>
      <p:pic>
        <p:nvPicPr>
          <p:cNvPr id="7" name="Google Shape;120;p15">
            <a:extLst>
              <a:ext uri="{FF2B5EF4-FFF2-40B4-BE49-F238E27FC236}">
                <a16:creationId xmlns:a16="http://schemas.microsoft.com/office/drawing/2014/main" id="{75FEA25E-A297-5BF3-A462-676EFA4DFD67}"/>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sp>
        <p:nvSpPr>
          <p:cNvPr id="8" name="Title 1">
            <a:extLst>
              <a:ext uri="{FF2B5EF4-FFF2-40B4-BE49-F238E27FC236}">
                <a16:creationId xmlns:a16="http://schemas.microsoft.com/office/drawing/2014/main" id="{0ACBAC9A-33A8-B40B-2428-DC7354A67751}"/>
              </a:ext>
            </a:extLst>
          </p:cNvPr>
          <p:cNvSpPr txBox="1">
            <a:spLocks/>
          </p:cNvSpPr>
          <p:nvPr/>
        </p:nvSpPr>
        <p:spPr>
          <a:xfrm>
            <a:off x="0" y="1762952"/>
            <a:ext cx="12192000" cy="707100"/>
          </a:xfrm>
          <a:prstGeom prst="rect">
            <a:avLst/>
          </a:prstGeom>
          <a:solidFill>
            <a:srgbClr val="205246"/>
          </a:solidFill>
          <a:ln w="76200">
            <a:solidFill>
              <a:srgbClr val="D8B43D"/>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1) Improving the quality of services for Black and Minoritised communities</a:t>
            </a:r>
            <a:endParaRPr kumimoji="0" lang="en-US"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endParaRPr>
          </a:p>
        </p:txBody>
      </p:sp>
      <p:sp>
        <p:nvSpPr>
          <p:cNvPr id="2" name="Title 1">
            <a:extLst>
              <a:ext uri="{FF2B5EF4-FFF2-40B4-BE49-F238E27FC236}">
                <a16:creationId xmlns:a16="http://schemas.microsoft.com/office/drawing/2014/main" id="{4CDDD35C-FE39-F15D-698F-EF0AD9A08F6B}"/>
              </a:ext>
            </a:extLst>
          </p:cNvPr>
          <p:cNvSpPr txBox="1">
            <a:spLocks/>
          </p:cNvSpPr>
          <p:nvPr/>
        </p:nvSpPr>
        <p:spPr>
          <a:xfrm>
            <a:off x="-3049" y="3312244"/>
            <a:ext cx="12192000" cy="707100"/>
          </a:xfrm>
          <a:prstGeom prst="rect">
            <a:avLst/>
          </a:prstGeom>
          <a:solidFill>
            <a:srgbClr val="205246"/>
          </a:solidFill>
          <a:ln w="76200">
            <a:solidFill>
              <a:srgbClr val="D8B43D"/>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2) Increasing diversity and economic opportunities in the ASC market </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sp>
        <p:nvSpPr>
          <p:cNvPr id="3" name="Title 1">
            <a:extLst>
              <a:ext uri="{FF2B5EF4-FFF2-40B4-BE49-F238E27FC236}">
                <a16:creationId xmlns:a16="http://schemas.microsoft.com/office/drawing/2014/main" id="{76989653-8E09-17AC-76BF-478D22124780}"/>
              </a:ext>
            </a:extLst>
          </p:cNvPr>
          <p:cNvSpPr txBox="1">
            <a:spLocks/>
          </p:cNvSpPr>
          <p:nvPr/>
        </p:nvSpPr>
        <p:spPr>
          <a:xfrm>
            <a:off x="-3049" y="4861536"/>
            <a:ext cx="12192000" cy="707100"/>
          </a:xfrm>
          <a:prstGeom prst="rect">
            <a:avLst/>
          </a:prstGeom>
          <a:solidFill>
            <a:srgbClr val="205246"/>
          </a:solidFill>
          <a:ln w="76200">
            <a:solidFill>
              <a:srgbClr val="D8B43D"/>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3) Enhancing overall access to care via alternative financial models </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spTree>
    <p:extLst>
      <p:ext uri="{BB962C8B-B14F-4D97-AF65-F5344CB8AC3E}">
        <p14:creationId xmlns:p14="http://schemas.microsoft.com/office/powerpoint/2010/main" val="1608219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holding a pen over a form">
            <a:extLst>
              <a:ext uri="{FF2B5EF4-FFF2-40B4-BE49-F238E27FC236}">
                <a16:creationId xmlns:a16="http://schemas.microsoft.com/office/drawing/2014/main" id="{3BAF3C59-B2E3-86DE-AAC2-2EE4FDDE8B32}"/>
              </a:ext>
            </a:extLst>
          </p:cNvPr>
          <p:cNvPicPr>
            <a:picLocks noGrp="1" noChangeAspect="1"/>
          </p:cNvPicPr>
          <p:nvPr>
            <p:ph idx="1"/>
          </p:nvPr>
        </p:nvPicPr>
        <p:blipFill rotWithShape="1">
          <a:blip r:embed="rId2">
            <a:alphaModFix amt="50000"/>
          </a:blip>
          <a:srcRect r="13798"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6AD763CE-EB11-C8AE-AA27-E4A5698D56F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rgbClr val="FFFFFF"/>
                </a:solidFill>
              </a:rPr>
              <a:t>Learning</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36422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10E517-4032-9979-5E70-77D217C1C703}"/>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rPr>
              <a:t>Barriers to Contracting: Systemic Disadvantage</a:t>
            </a:r>
            <a:endParaRPr kumimoji="0" lang="en-US" sz="2800" b="1" i="0" u="none" strike="noStrike" kern="1200" cap="none" spc="0" normalizeH="0" baseline="0" noProof="0" dirty="0">
              <a:ln>
                <a:noFill/>
              </a:ln>
              <a:solidFill>
                <a:prstClr val="white"/>
              </a:solidFill>
              <a:effectLst/>
              <a:uLnTx/>
              <a:uFillTx/>
              <a:latin typeface="Avenir Next" panose="020B0503020202020204" pitchFamily="34" charset="0"/>
              <a:ea typeface="+mj-ea"/>
              <a:cs typeface="+mj-cs"/>
            </a:endParaRPr>
          </a:p>
        </p:txBody>
      </p:sp>
      <p:pic>
        <p:nvPicPr>
          <p:cNvPr id="5" name="Picture 3">
            <a:extLst>
              <a:ext uri="{FF2B5EF4-FFF2-40B4-BE49-F238E27FC236}">
                <a16:creationId xmlns:a16="http://schemas.microsoft.com/office/drawing/2014/main" id="{59953AFE-190A-E6D7-12D6-B623769CC8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707100"/>
            <a:ext cx="12188951" cy="283725"/>
          </a:xfrm>
          <a:prstGeom prst="rect">
            <a:avLst/>
          </a:prstGeom>
        </p:spPr>
      </p:pic>
      <p:pic>
        <p:nvPicPr>
          <p:cNvPr id="6" name="Google Shape;158;p18">
            <a:extLst>
              <a:ext uri="{FF2B5EF4-FFF2-40B4-BE49-F238E27FC236}">
                <a16:creationId xmlns:a16="http://schemas.microsoft.com/office/drawing/2014/main" id="{5418531C-7585-A2A9-E5CB-26000C639FF0}"/>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3050" y="800537"/>
            <a:ext cx="12188950" cy="283725"/>
          </a:xfrm>
          <a:prstGeom prst="rect">
            <a:avLst/>
          </a:prstGeom>
          <a:noFill/>
          <a:ln>
            <a:noFill/>
          </a:ln>
        </p:spPr>
      </p:pic>
      <p:pic>
        <p:nvPicPr>
          <p:cNvPr id="7" name="Google Shape;120;p15">
            <a:extLst>
              <a:ext uri="{FF2B5EF4-FFF2-40B4-BE49-F238E27FC236}">
                <a16:creationId xmlns:a16="http://schemas.microsoft.com/office/drawing/2014/main" id="{75FEA25E-A297-5BF3-A462-676EFA4DFD67}"/>
              </a:ext>
              <a:ext uri="{C183D7F6-B498-43B3-948B-1728B52AA6E4}">
                <adec:decorative xmlns:adec="http://schemas.microsoft.com/office/drawing/2017/decorative" val="1"/>
              </a:ext>
            </a:extLst>
          </p:cNvPr>
          <p:cNvPicPr preferRelativeResize="0"/>
          <p:nvPr/>
        </p:nvPicPr>
        <p:blipFill rotWithShape="1">
          <a:blip r:embed="rId4">
            <a:alphaModFix/>
          </a:blip>
          <a:srcRect l="160" t="21264" r="6608" b="71845"/>
          <a:stretch/>
        </p:blipFill>
        <p:spPr>
          <a:xfrm>
            <a:off x="0" y="916793"/>
            <a:ext cx="12192000" cy="179992"/>
          </a:xfrm>
          <a:prstGeom prst="rect">
            <a:avLst/>
          </a:prstGeom>
          <a:gradFill>
            <a:gsLst>
              <a:gs pos="50000">
                <a:srgbClr val="005246"/>
              </a:gs>
              <a:gs pos="0">
                <a:srgbClr val="005246"/>
              </a:gs>
              <a:gs pos="100000">
                <a:srgbClr val="FFFFFF">
                  <a:alpha val="0"/>
                </a:srgbClr>
              </a:gs>
            </a:gsLst>
            <a:lin ang="20061707" scaled="1"/>
          </a:gradFill>
          <a:ln>
            <a:noFill/>
          </a:ln>
        </p:spPr>
      </p:pic>
      <p:sp>
        <p:nvSpPr>
          <p:cNvPr id="2" name="Content Placeholder 2">
            <a:extLst>
              <a:ext uri="{FF2B5EF4-FFF2-40B4-BE49-F238E27FC236}">
                <a16:creationId xmlns:a16="http://schemas.microsoft.com/office/drawing/2014/main" id="{0EC52881-87B1-CBFC-8A6F-5E0EF4510C04}"/>
              </a:ext>
            </a:extLst>
          </p:cNvPr>
          <p:cNvSpPr txBox="1">
            <a:spLocks/>
          </p:cNvSpPr>
          <p:nvPr/>
        </p:nvSpPr>
        <p:spPr>
          <a:xfrm>
            <a:off x="89647" y="1472994"/>
            <a:ext cx="3761591" cy="484884"/>
          </a:xfrm>
          <a:prstGeom prst="rect">
            <a:avLst/>
          </a:prstGeom>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8B43D"/>
                </a:solidFill>
                <a:effectLst/>
                <a:uLnTx/>
                <a:uFillTx/>
                <a:latin typeface="Avenir Next" panose="020B0503020202020204" pitchFamily="34" charset="0"/>
                <a:ea typeface="+mn-ea"/>
                <a:cs typeface="+mn-cs"/>
              </a:rPr>
              <a:t>Lack of Capacity</a:t>
            </a:r>
          </a:p>
        </p:txBody>
      </p:sp>
      <p:sp>
        <p:nvSpPr>
          <p:cNvPr id="16" name="Content Placeholder 2">
            <a:extLst>
              <a:ext uri="{FF2B5EF4-FFF2-40B4-BE49-F238E27FC236}">
                <a16:creationId xmlns:a16="http://schemas.microsoft.com/office/drawing/2014/main" id="{6D84BEE0-21A5-449D-6026-E5F9ABDA9A7B}"/>
              </a:ext>
            </a:extLst>
          </p:cNvPr>
          <p:cNvSpPr txBox="1">
            <a:spLocks/>
          </p:cNvSpPr>
          <p:nvPr/>
        </p:nvSpPr>
        <p:spPr>
          <a:xfrm>
            <a:off x="89645" y="1969829"/>
            <a:ext cx="3761591" cy="845827"/>
          </a:xfrm>
          <a:prstGeom prst="rect">
            <a:avLst/>
          </a:prstGeom>
          <a:gradFill>
            <a:gsLst>
              <a:gs pos="0">
                <a:schemeClr val="bg1">
                  <a:alpha val="50151"/>
                </a:schemeClr>
              </a:gs>
              <a:gs pos="50000">
                <a:srgbClr val="C7E5E3">
                  <a:alpha val="50077"/>
                  <a:lumMod val="98000"/>
                  <a:lumOff val="2000"/>
                </a:srgbClr>
              </a:gs>
              <a:gs pos="100000">
                <a:srgbClr val="C7E5E3">
                  <a:shade val="100000"/>
                  <a:satMod val="115000"/>
                </a:srgbClr>
              </a:gs>
            </a:gsLst>
            <a:lin ang="5400000" scaled="1"/>
          </a:gradFill>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The framework is perceived as bureaucratic and time-consuming.</a:t>
            </a:r>
            <a:endParaRPr kumimoji="0" lang="en-GB" sz="1500" b="1"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endParaRPr>
          </a:p>
        </p:txBody>
      </p:sp>
      <p:sp>
        <p:nvSpPr>
          <p:cNvPr id="3" name="Content Placeholder 2">
            <a:extLst>
              <a:ext uri="{FF2B5EF4-FFF2-40B4-BE49-F238E27FC236}">
                <a16:creationId xmlns:a16="http://schemas.microsoft.com/office/drawing/2014/main" id="{EEE61913-AFDE-D782-FC36-39ABFF35C8C1}"/>
              </a:ext>
            </a:extLst>
          </p:cNvPr>
          <p:cNvSpPr txBox="1">
            <a:spLocks/>
          </p:cNvSpPr>
          <p:nvPr/>
        </p:nvSpPr>
        <p:spPr>
          <a:xfrm>
            <a:off x="89644" y="3274740"/>
            <a:ext cx="3761591" cy="484884"/>
          </a:xfrm>
          <a:prstGeom prst="rect">
            <a:avLst/>
          </a:prstGeom>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8B43D"/>
                </a:solidFill>
                <a:effectLst/>
                <a:uLnTx/>
                <a:uFillTx/>
                <a:latin typeface="Avenir Next" panose="020B0503020202020204" pitchFamily="34" charset="0"/>
                <a:ea typeface="+mn-ea"/>
                <a:cs typeface="+mn-cs"/>
              </a:rPr>
              <a:t>Lack of Information</a:t>
            </a:r>
          </a:p>
        </p:txBody>
      </p:sp>
      <p:sp>
        <p:nvSpPr>
          <p:cNvPr id="17" name="Content Placeholder 2">
            <a:extLst>
              <a:ext uri="{FF2B5EF4-FFF2-40B4-BE49-F238E27FC236}">
                <a16:creationId xmlns:a16="http://schemas.microsoft.com/office/drawing/2014/main" id="{A508A407-CEAC-6274-774F-197171716B1E}"/>
              </a:ext>
            </a:extLst>
          </p:cNvPr>
          <p:cNvSpPr txBox="1">
            <a:spLocks/>
          </p:cNvSpPr>
          <p:nvPr/>
        </p:nvSpPr>
        <p:spPr>
          <a:xfrm>
            <a:off x="89644" y="3769672"/>
            <a:ext cx="3761591" cy="845827"/>
          </a:xfrm>
          <a:prstGeom prst="rect">
            <a:avLst/>
          </a:prstGeom>
          <a:gradFill>
            <a:gsLst>
              <a:gs pos="0">
                <a:schemeClr val="bg1">
                  <a:alpha val="50151"/>
                </a:schemeClr>
              </a:gs>
              <a:gs pos="50000">
                <a:srgbClr val="C7E5E3">
                  <a:alpha val="50077"/>
                  <a:lumMod val="98000"/>
                  <a:lumOff val="2000"/>
                </a:srgbClr>
              </a:gs>
              <a:gs pos="100000">
                <a:srgbClr val="C7E5E3">
                  <a:shade val="100000"/>
                  <a:satMod val="115000"/>
                </a:srgbClr>
              </a:gs>
            </a:gsLst>
            <a:lin ang="5400000" scaled="1"/>
          </a:gradFill>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The process is inequitable for smaller and/or newer organisations.</a:t>
            </a:r>
            <a:endParaRPr kumimoji="0" lang="en-GB" sz="1500" b="1"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endParaRPr>
          </a:p>
        </p:txBody>
      </p:sp>
      <p:sp>
        <p:nvSpPr>
          <p:cNvPr id="8" name="Content Placeholder 2">
            <a:extLst>
              <a:ext uri="{FF2B5EF4-FFF2-40B4-BE49-F238E27FC236}">
                <a16:creationId xmlns:a16="http://schemas.microsoft.com/office/drawing/2014/main" id="{73BBCFA8-14A0-A5CC-3AC1-6FDB1E001EFD}"/>
              </a:ext>
            </a:extLst>
          </p:cNvPr>
          <p:cNvSpPr txBox="1">
            <a:spLocks/>
          </p:cNvSpPr>
          <p:nvPr/>
        </p:nvSpPr>
        <p:spPr>
          <a:xfrm>
            <a:off x="112510" y="5052837"/>
            <a:ext cx="3720609" cy="484884"/>
          </a:xfrm>
          <a:prstGeom prst="rect">
            <a:avLst/>
          </a:prstGeom>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D8B43D"/>
                </a:solidFill>
                <a:effectLst/>
                <a:uLnTx/>
                <a:uFillTx/>
                <a:latin typeface="Avenir Next" panose="020B0503020202020204" pitchFamily="34" charset="0"/>
                <a:ea typeface="+mn-ea"/>
                <a:cs typeface="+mn-cs"/>
              </a:rPr>
              <a:t>Poor Communication/Visibility</a:t>
            </a:r>
          </a:p>
        </p:txBody>
      </p:sp>
      <p:sp>
        <p:nvSpPr>
          <p:cNvPr id="18" name="Content Placeholder 2">
            <a:extLst>
              <a:ext uri="{FF2B5EF4-FFF2-40B4-BE49-F238E27FC236}">
                <a16:creationId xmlns:a16="http://schemas.microsoft.com/office/drawing/2014/main" id="{6ED3F67E-27CE-0428-D4A6-DB52F31E613F}"/>
              </a:ext>
            </a:extLst>
          </p:cNvPr>
          <p:cNvSpPr txBox="1">
            <a:spLocks/>
          </p:cNvSpPr>
          <p:nvPr/>
        </p:nvSpPr>
        <p:spPr>
          <a:xfrm>
            <a:off x="112510" y="5549672"/>
            <a:ext cx="3720609" cy="1155926"/>
          </a:xfrm>
          <a:prstGeom prst="rect">
            <a:avLst/>
          </a:prstGeom>
          <a:gradFill>
            <a:gsLst>
              <a:gs pos="0">
                <a:schemeClr val="bg1">
                  <a:alpha val="50151"/>
                </a:schemeClr>
              </a:gs>
              <a:gs pos="50000">
                <a:srgbClr val="C7E5E3">
                  <a:alpha val="50077"/>
                  <a:lumMod val="98000"/>
                  <a:lumOff val="2000"/>
                </a:srgbClr>
              </a:gs>
              <a:gs pos="100000">
                <a:srgbClr val="C7E5E3">
                  <a:shade val="100000"/>
                  <a:satMod val="115000"/>
                </a:srgbClr>
              </a:gs>
            </a:gsLst>
            <a:lin ang="5400000" scaled="1"/>
          </a:gradFill>
          <a:ln w="38100">
            <a:solidFill>
              <a:srgbClr val="D8B43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Expectations/questions are unclear, resulting in communication failures. Disconnection from the community. </a:t>
            </a:r>
            <a:endParaRPr kumimoji="0" lang="en-GB" sz="1500" b="1"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endParaRPr>
          </a:p>
        </p:txBody>
      </p:sp>
      <p:pic>
        <p:nvPicPr>
          <p:cNvPr id="9" name="Picture 8" descr="A picture containing text, screenshot, diagram, font">
            <a:extLst>
              <a:ext uri="{FF2B5EF4-FFF2-40B4-BE49-F238E27FC236}">
                <a16:creationId xmlns:a16="http://schemas.microsoft.com/office/drawing/2014/main" id="{5667A68D-E463-581D-0102-1715577E3B0B}"/>
              </a:ext>
            </a:extLst>
          </p:cNvPr>
          <p:cNvPicPr>
            <a:picLocks noChangeAspect="1"/>
          </p:cNvPicPr>
          <p:nvPr/>
        </p:nvPicPr>
        <p:blipFill>
          <a:blip r:embed="rId5"/>
          <a:stretch>
            <a:fillRect/>
          </a:stretch>
        </p:blipFill>
        <p:spPr>
          <a:xfrm>
            <a:off x="3754420" y="1697925"/>
            <a:ext cx="4130400" cy="3915998"/>
          </a:xfrm>
          <a:prstGeom prst="rect">
            <a:avLst/>
          </a:prstGeom>
        </p:spPr>
      </p:pic>
      <p:sp>
        <p:nvSpPr>
          <p:cNvPr id="10" name="Content Placeholder 2">
            <a:extLst>
              <a:ext uri="{FF2B5EF4-FFF2-40B4-BE49-F238E27FC236}">
                <a16:creationId xmlns:a16="http://schemas.microsoft.com/office/drawing/2014/main" id="{3C1F5AC2-708C-7FE6-1D0D-7059D516DA35}"/>
              </a:ext>
            </a:extLst>
          </p:cNvPr>
          <p:cNvSpPr txBox="1">
            <a:spLocks/>
          </p:cNvSpPr>
          <p:nvPr/>
        </p:nvSpPr>
        <p:spPr>
          <a:xfrm>
            <a:off x="7884820" y="1472994"/>
            <a:ext cx="4217533" cy="4677906"/>
          </a:xfrm>
          <a:prstGeom prst="rect">
            <a:avLst/>
          </a:prstGeom>
          <a:gradFill flip="none" rotWithShape="1">
            <a:gsLst>
              <a:gs pos="0">
                <a:schemeClr val="bg1"/>
              </a:gs>
              <a:gs pos="50000">
                <a:srgbClr val="C7E5E3">
                  <a:alpha val="50077"/>
                  <a:lumMod val="98000"/>
                  <a:lumOff val="2000"/>
                </a:srgbClr>
              </a:gs>
              <a:gs pos="100000">
                <a:srgbClr val="C7E5E3">
                  <a:shade val="100000"/>
                  <a:satMod val="115000"/>
                </a:srgbClr>
              </a:gs>
            </a:gsLst>
            <a:lin ang="5400000" scaled="1"/>
            <a:tileRect/>
          </a:gradFill>
          <a:ln w="38100">
            <a:solidFill>
              <a:srgbClr val="D8B43D"/>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722376" rtl="0" eaLnBrk="1" fontAlgn="auto" latinLnBrk="0" hangingPunct="1">
              <a:lnSpc>
                <a:spcPct val="150000"/>
              </a:lnSpc>
              <a:spcBef>
                <a:spcPts val="790"/>
              </a:spcBef>
              <a:spcAft>
                <a:spcPts val="0"/>
              </a:spcAft>
              <a:buClrTx/>
              <a:buSzTx/>
              <a:buFont typeface="Arial" panose="020B0604020202020204" pitchFamily="34" charset="0"/>
              <a:buNone/>
              <a:tabLst/>
              <a:defRPr/>
            </a:pPr>
            <a:r>
              <a:rPr kumimoji="0" lang="en-GB" sz="1600" b="0"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“I’ve spoken a lot about the skillset, the diversity,</a:t>
            </a: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 </a:t>
            </a:r>
            <a:r>
              <a:rPr kumimoji="0" lang="en-GB" sz="1600" b="0"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the local knowledge and </a:t>
            </a: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local intelligence</a:t>
            </a:r>
            <a:r>
              <a:rPr kumimoji="0" lang="en-GB" sz="1600" b="0"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 of those community organisations, the richness of the combined skills across the various organisations. </a:t>
            </a:r>
          </a:p>
          <a:p>
            <a:pPr marL="0" marR="0" lvl="0" indent="0" algn="ctr" defTabSz="722376" rtl="0" eaLnBrk="1" fontAlgn="auto" latinLnBrk="0" hangingPunct="1">
              <a:lnSpc>
                <a:spcPct val="150000"/>
              </a:lnSpc>
              <a:spcBef>
                <a:spcPts val="790"/>
              </a:spcBef>
              <a:spcAft>
                <a:spcPts val="0"/>
              </a:spcAft>
              <a:buClrTx/>
              <a:buSzTx/>
              <a:buFont typeface="Arial" panose="020B0604020202020204" pitchFamily="34" charset="0"/>
              <a:buNone/>
              <a:tabLst/>
              <a:defRPr/>
            </a:pPr>
            <a:r>
              <a:rPr kumimoji="0" lang="en-GB" sz="1600" b="0"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Without a shadow of doubt, coming from the space of </a:t>
            </a:r>
            <a:r>
              <a:rPr kumimoji="0" lang="en-GB" sz="1600" b="1"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knowing the actual citizens </a:t>
            </a:r>
            <a:r>
              <a:rPr kumimoji="0" lang="en-GB" sz="1600" b="0" i="1"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that the commissioners want to support, they all had that.” </a:t>
            </a:r>
            <a:endParaRPr kumimoji="0" lang="en-GB" sz="2000" b="0"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endParaRPr>
          </a:p>
          <a:p>
            <a:pPr marL="0" marR="0" lvl="0" indent="0" algn="ctr" defTabSz="722376" rtl="0" eaLnBrk="1" fontAlgn="auto" latinLnBrk="0" hangingPunct="1">
              <a:lnSpc>
                <a:spcPct val="150000"/>
              </a:lnSpc>
              <a:spcBef>
                <a:spcPts val="79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205145"/>
                </a:solidFill>
                <a:effectLst/>
                <a:uLnTx/>
                <a:uFillTx/>
                <a:latin typeface="Avenir Next" panose="020B0503020202020204" pitchFamily="34" charset="0"/>
                <a:ea typeface="+mn-ea"/>
                <a:cs typeface="+mn-cs"/>
              </a:rPr>
              <a:t>Interview 1 – Programme Consultant 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5208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10E517-4032-9979-5E70-77D217C1C703}"/>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The State of the Sector Before the </a:t>
            </a:r>
            <a:r>
              <a:rPr kumimoji="0" lang="en-GB" sz="2600" b="1" i="0" u="none" strike="noStrike" kern="1200" cap="none" spc="0" normalizeH="0" baseline="0" noProof="0" dirty="0" err="1">
                <a:ln>
                  <a:noFill/>
                </a:ln>
                <a:solidFill>
                  <a:srgbClr val="FFFFFF"/>
                </a:solidFill>
                <a:effectLst/>
                <a:uLnTx/>
                <a:uFillTx/>
                <a:latin typeface="Avenir Next" panose="020B0503020202020204" pitchFamily="34" charset="0"/>
                <a:ea typeface="+mj-ea"/>
                <a:cs typeface="+mj-cs"/>
              </a:rPr>
              <a:t>MiW</a:t>
            </a: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 Programme</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pic>
        <p:nvPicPr>
          <p:cNvPr id="5" name="Picture 3">
            <a:extLst>
              <a:ext uri="{FF2B5EF4-FFF2-40B4-BE49-F238E27FC236}">
                <a16:creationId xmlns:a16="http://schemas.microsoft.com/office/drawing/2014/main" id="{59953AFE-190A-E6D7-12D6-B623769CC8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707100"/>
            <a:ext cx="12188951" cy="283725"/>
          </a:xfrm>
          <a:prstGeom prst="rect">
            <a:avLst/>
          </a:prstGeom>
        </p:spPr>
      </p:pic>
      <p:pic>
        <p:nvPicPr>
          <p:cNvPr id="6" name="Google Shape;158;p18">
            <a:extLst>
              <a:ext uri="{FF2B5EF4-FFF2-40B4-BE49-F238E27FC236}">
                <a16:creationId xmlns:a16="http://schemas.microsoft.com/office/drawing/2014/main" id="{5418531C-7585-A2A9-E5CB-26000C639FF0}"/>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3049" y="984353"/>
            <a:ext cx="12188950" cy="283725"/>
          </a:xfrm>
          <a:prstGeom prst="rect">
            <a:avLst/>
          </a:prstGeom>
          <a:noFill/>
          <a:ln>
            <a:noFill/>
          </a:ln>
        </p:spPr>
      </p:pic>
      <p:pic>
        <p:nvPicPr>
          <p:cNvPr id="7" name="Google Shape;120;p15">
            <a:extLst>
              <a:ext uri="{FF2B5EF4-FFF2-40B4-BE49-F238E27FC236}">
                <a16:creationId xmlns:a16="http://schemas.microsoft.com/office/drawing/2014/main" id="{75FEA25E-A297-5BF3-A462-676EFA4DFD67}"/>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0" y="1268078"/>
            <a:ext cx="12192000" cy="264453"/>
          </a:xfrm>
          <a:prstGeom prst="rect">
            <a:avLst/>
          </a:prstGeom>
          <a:gradFill>
            <a:gsLst>
              <a:gs pos="50000">
                <a:srgbClr val="005246"/>
              </a:gs>
              <a:gs pos="0">
                <a:srgbClr val="005246"/>
              </a:gs>
              <a:gs pos="100000">
                <a:srgbClr val="FFFFFF">
                  <a:alpha val="0"/>
                </a:srgbClr>
              </a:gs>
            </a:gsLst>
            <a:lin ang="20061707" scaled="1"/>
          </a:gradFill>
          <a:ln>
            <a:noFill/>
          </a:ln>
        </p:spPr>
      </p:pic>
      <p:pic>
        <p:nvPicPr>
          <p:cNvPr id="11" name="Picture 10" descr="A picture containing text, font, screenshot, graphic design">
            <a:extLst>
              <a:ext uri="{FF2B5EF4-FFF2-40B4-BE49-F238E27FC236}">
                <a16:creationId xmlns:a16="http://schemas.microsoft.com/office/drawing/2014/main" id="{F68C094A-6C4B-224A-DAF8-657A09F3B57B}"/>
              </a:ext>
            </a:extLst>
          </p:cNvPr>
          <p:cNvPicPr>
            <a:picLocks noChangeAspect="1"/>
          </p:cNvPicPr>
          <p:nvPr/>
        </p:nvPicPr>
        <p:blipFill>
          <a:blip r:embed="rId6"/>
          <a:stretch>
            <a:fillRect/>
          </a:stretch>
        </p:blipFill>
        <p:spPr>
          <a:xfrm>
            <a:off x="65134" y="1829056"/>
            <a:ext cx="12061731" cy="4528882"/>
          </a:xfrm>
          <a:prstGeom prst="rect">
            <a:avLst/>
          </a:prstGeom>
        </p:spPr>
      </p:pic>
    </p:spTree>
    <p:extLst>
      <p:ext uri="{BB962C8B-B14F-4D97-AF65-F5344CB8AC3E}">
        <p14:creationId xmlns:p14="http://schemas.microsoft.com/office/powerpoint/2010/main" val="31261326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10E517-4032-9979-5E70-77D217C1C703}"/>
              </a:ext>
            </a:extLst>
          </p:cNvPr>
          <p:cNvSpPr txBox="1">
            <a:spLocks noGrp="1"/>
          </p:cNvSpPr>
          <p:nvPr>
            <p:ph type="title" idx="4294967295"/>
          </p:nvPr>
        </p:nvSpPr>
        <p:spPr>
          <a:xfrm>
            <a:off x="0" y="0"/>
            <a:ext cx="12192000" cy="707100"/>
          </a:xfrm>
          <a:prstGeom prst="rect">
            <a:avLst/>
          </a:prstGeom>
          <a:solidFill>
            <a:srgbClr val="20524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FFFFFF"/>
                </a:solidFill>
                <a:effectLst/>
                <a:uLnTx/>
                <a:uFillTx/>
                <a:latin typeface="Avenir Next" panose="020B0503020202020204" pitchFamily="34" charset="0"/>
                <a:ea typeface="+mj-ea"/>
                <a:cs typeface="+mj-cs"/>
              </a:rPr>
              <a:t>The Types of Support Needed</a:t>
            </a:r>
            <a:endParaRPr kumimoji="0" lang="en-GB" sz="2600" b="0" i="0" u="none" strike="noStrike" kern="1200" cap="none" spc="0" normalizeH="0" baseline="0" noProof="0" dirty="0">
              <a:ln>
                <a:noFill/>
              </a:ln>
              <a:solidFill>
                <a:prstClr val="black"/>
              </a:solidFill>
              <a:effectLst/>
              <a:uLnTx/>
              <a:uFillTx/>
              <a:latin typeface="Avenir Next" panose="020B0503020202020204" pitchFamily="34" charset="0"/>
              <a:ea typeface="+mj-ea"/>
              <a:cs typeface="+mj-cs"/>
            </a:endParaRPr>
          </a:p>
        </p:txBody>
      </p:sp>
      <p:pic>
        <p:nvPicPr>
          <p:cNvPr id="5" name="Picture 3">
            <a:extLst>
              <a:ext uri="{FF2B5EF4-FFF2-40B4-BE49-F238E27FC236}">
                <a16:creationId xmlns:a16="http://schemas.microsoft.com/office/drawing/2014/main" id="{59953AFE-190A-E6D7-12D6-B623769CC8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707100"/>
            <a:ext cx="12188951" cy="283725"/>
          </a:xfrm>
          <a:prstGeom prst="rect">
            <a:avLst/>
          </a:prstGeom>
        </p:spPr>
      </p:pic>
      <p:pic>
        <p:nvPicPr>
          <p:cNvPr id="6" name="Google Shape;158;p18">
            <a:extLst>
              <a:ext uri="{FF2B5EF4-FFF2-40B4-BE49-F238E27FC236}">
                <a16:creationId xmlns:a16="http://schemas.microsoft.com/office/drawing/2014/main" id="{5418531C-7585-A2A9-E5CB-26000C639FF0}"/>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3049" y="984353"/>
            <a:ext cx="12188950" cy="283725"/>
          </a:xfrm>
          <a:prstGeom prst="rect">
            <a:avLst/>
          </a:prstGeom>
          <a:noFill/>
          <a:ln>
            <a:noFill/>
          </a:ln>
        </p:spPr>
      </p:pic>
      <p:pic>
        <p:nvPicPr>
          <p:cNvPr id="7" name="Google Shape;120;p15">
            <a:extLst>
              <a:ext uri="{FF2B5EF4-FFF2-40B4-BE49-F238E27FC236}">
                <a16:creationId xmlns:a16="http://schemas.microsoft.com/office/drawing/2014/main" id="{75FEA25E-A297-5BF3-A462-676EFA4DFD67}"/>
              </a:ext>
              <a:ext uri="{C183D7F6-B498-43B3-948B-1728B52AA6E4}">
                <adec:decorative xmlns:adec="http://schemas.microsoft.com/office/drawing/2017/decorative" val="1"/>
              </a:ext>
            </a:extLst>
          </p:cNvPr>
          <p:cNvPicPr preferRelativeResize="0"/>
          <p:nvPr/>
        </p:nvPicPr>
        <p:blipFill rotWithShape="1">
          <a:blip r:embed="rId5">
            <a:alphaModFix/>
          </a:blip>
          <a:srcRect l="160" t="21264" r="6608" b="71845"/>
          <a:stretch/>
        </p:blipFill>
        <p:spPr>
          <a:xfrm>
            <a:off x="0" y="1268078"/>
            <a:ext cx="12192000" cy="264453"/>
          </a:xfrm>
          <a:prstGeom prst="rect">
            <a:avLst/>
          </a:prstGeom>
          <a:gradFill>
            <a:gsLst>
              <a:gs pos="50000">
                <a:srgbClr val="005246"/>
              </a:gs>
              <a:gs pos="0">
                <a:srgbClr val="005246"/>
              </a:gs>
              <a:gs pos="100000">
                <a:srgbClr val="FFFFFF">
                  <a:alpha val="0"/>
                </a:srgbClr>
              </a:gs>
            </a:gsLst>
            <a:lin ang="20061707" scaled="1"/>
          </a:gradFill>
          <a:ln>
            <a:noFill/>
          </a:ln>
        </p:spPr>
      </p:pic>
      <p:sp>
        <p:nvSpPr>
          <p:cNvPr id="8" name="TextBox 7">
            <a:extLst>
              <a:ext uri="{FF2B5EF4-FFF2-40B4-BE49-F238E27FC236}">
                <a16:creationId xmlns:a16="http://schemas.microsoft.com/office/drawing/2014/main" id="{5444C202-9397-ECEE-DFCC-305A36CE4750}"/>
              </a:ext>
            </a:extLst>
          </p:cNvPr>
          <p:cNvSpPr txBox="1"/>
          <p:nvPr/>
        </p:nvSpPr>
        <p:spPr>
          <a:xfrm>
            <a:off x="160183" y="1636058"/>
            <a:ext cx="11862486" cy="522194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800"/>
              </a:spcBef>
              <a:spcAft>
                <a:spcPts val="800"/>
              </a:spcAft>
              <a:buClrTx/>
              <a:buSzTx/>
              <a:buFontTx/>
              <a:buAutoNum type="arabicParenR"/>
              <a:tabLst/>
              <a:defRPr/>
            </a:pP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Technical support for increasing </a:t>
            </a:r>
            <a:r>
              <a:rPr kumimoji="0" lang="en-GB" sz="2000" b="1"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contract-readiness</a:t>
            </a: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 within organisations, which often included support with registering on the Pro-Contract Council’s Tendering and Contracts System and with becoming CQC registered.</a:t>
            </a:r>
          </a:p>
          <a:p>
            <a:pPr marL="342900" marR="0" lvl="0" indent="-342900" algn="l" defTabSz="914400" rtl="0" eaLnBrk="1" fontAlgn="auto" latinLnBrk="0" hangingPunct="1">
              <a:lnSpc>
                <a:spcPct val="100000"/>
              </a:lnSpc>
              <a:spcBef>
                <a:spcPts val="800"/>
              </a:spcBef>
              <a:spcAft>
                <a:spcPts val="800"/>
              </a:spcAft>
              <a:buClrTx/>
              <a:buSzTx/>
              <a:buFontTx/>
              <a:buAutoNum type="arabicParenR"/>
              <a:tabLst/>
              <a:defRPr/>
            </a:pP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Financial guidance to </a:t>
            </a:r>
            <a:r>
              <a:rPr kumimoji="0" lang="en-GB" sz="2000" b="1"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increase sustainability </a:t>
            </a: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via alternative routes, e.g., through enhancing understanding of ISFs, DPs and CIAs.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800"/>
              </a:spcBef>
              <a:spcAft>
                <a:spcPts val="800"/>
              </a:spcAft>
              <a:buClrTx/>
              <a:buSzTx/>
              <a:buFontTx/>
              <a:buAutoNum type="arabicParenR"/>
              <a:tabLst/>
              <a:defRPr/>
            </a:pP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Business</a:t>
            </a:r>
            <a:r>
              <a:rPr kumimoji="0" lang="en-GB" sz="2000" b="1"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 development support</a:t>
            </a: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 which as previously mentioned included impact tracking, data capturing and reporting, but also risk assessment and risk management, budgeting and governance and accountability.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800"/>
              </a:spcBef>
              <a:spcAft>
                <a:spcPts val="800"/>
              </a:spcAft>
              <a:buClrTx/>
              <a:buSzTx/>
              <a:buFontTx/>
              <a:buAutoNum type="arabicParenR"/>
              <a:tabLst/>
              <a:defRPr/>
            </a:pP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Building a </a:t>
            </a:r>
            <a:r>
              <a:rPr kumimoji="0" lang="en-GB" sz="2000" b="1"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relational approach </a:t>
            </a: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to allow for better communication and understanding between the Bristol Black and Minoritised ASC providers and the commissioners and procurement officers at Bristol City Council. </a:t>
            </a:r>
          </a:p>
          <a:p>
            <a:pPr marL="342900" marR="0" lvl="0" indent="-342900" algn="l" defTabSz="914400" rtl="0" eaLnBrk="1" fontAlgn="auto" latinLnBrk="0" hangingPunct="1">
              <a:lnSpc>
                <a:spcPct val="100000"/>
              </a:lnSpc>
              <a:spcBef>
                <a:spcPts val="800"/>
              </a:spcBef>
              <a:spcAft>
                <a:spcPts val="800"/>
              </a:spcAft>
              <a:buClrTx/>
              <a:buSzTx/>
              <a:buFontTx/>
              <a:buAutoNum type="arabicParenR"/>
              <a:tabLst/>
              <a:defRPr/>
            </a:pP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Creating spaces and opportunities </a:t>
            </a:r>
            <a:r>
              <a:rPr kumimoji="0" lang="en-GB" sz="2000" b="1"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for peer learning and networking </a:t>
            </a:r>
            <a:r>
              <a:rPr kumimoji="0" lang="en-GB" sz="2000" b="0" i="0" u="none" strike="noStrike" kern="1200" cap="none" spc="0" normalizeH="0" baseline="0" noProof="0" dirty="0">
                <a:ln>
                  <a:noFill/>
                </a:ln>
                <a:solidFill>
                  <a:srgbClr val="005144"/>
                </a:solidFill>
                <a:effectLst/>
                <a:uLnTx/>
                <a:uFillTx/>
                <a:latin typeface="Avenir" panose="02000503020000020003" pitchFamily="2" charset="0"/>
                <a:ea typeface="+mn-ea"/>
                <a:cs typeface="+mn-cs"/>
              </a:rPr>
              <a:t>between the Black and Minoritised ASC providers sector to build on each other’s knowledge and skillsets, as much as on each other’s resilience and strengths.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033938"/>
      </p:ext>
    </p:extLst>
  </p:cSld>
  <p:clrMapOvr>
    <a:masterClrMapping/>
  </p:clrMapOvr>
  <p:transition spd="slow">
    <p:push dir="u"/>
  </p:transition>
</p:sld>
</file>

<file path=ppt/theme/theme1.xml><?xml version="1.0" encoding="utf-8"?>
<a:theme xmlns:a="http://schemas.openxmlformats.org/drawingml/2006/main" name="3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4F3E797321154982784D1B68E93C41" ma:contentTypeVersion="16" ma:contentTypeDescription="Create a new document." ma:contentTypeScope="" ma:versionID="962f9ff72142cfdc3ae5a89deaab9157">
  <xsd:schema xmlns:xsd="http://www.w3.org/2001/XMLSchema" xmlns:xs="http://www.w3.org/2001/XMLSchema" xmlns:p="http://schemas.microsoft.com/office/2006/metadata/properties" xmlns:ns2="ed5205b1-002c-4fa7-9946-11dda463864a" xmlns:ns3="713a21fc-5601-4159-9430-57a6e626e48a" targetNamespace="http://schemas.microsoft.com/office/2006/metadata/properties" ma:root="true" ma:fieldsID="be9ce8912bcf0b6ec784afa8c9782a41" ns2:_="" ns3:_="">
    <xsd:import namespace="ed5205b1-002c-4fa7-9946-11dda463864a"/>
    <xsd:import namespace="713a21fc-5601-4159-9430-57a6e626e4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205b1-002c-4fa7-9946-11dda4638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12f23b-0dde-4d46-bd58-a37ab3ccfb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3a21fc-5601-4159-9430-57a6e626e4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99857b-0aa7-479b-bf2a-ad7c1b7d3258}" ma:internalName="TaxCatchAll" ma:showField="CatchAllData" ma:web="713a21fc-5601-4159-9430-57a6e626e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57560-D961-4A5C-921F-02DD9C40E5E1}">
  <ds:schemaRefs>
    <ds:schemaRef ds:uri="http://schemas.microsoft.com/sharepoint/v3/contenttype/forms"/>
  </ds:schemaRefs>
</ds:datastoreItem>
</file>

<file path=customXml/itemProps2.xml><?xml version="1.0" encoding="utf-8"?>
<ds:datastoreItem xmlns:ds="http://schemas.openxmlformats.org/officeDocument/2006/customXml" ds:itemID="{F7B2E4BD-A681-409F-A0AA-BD80B4949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205b1-002c-4fa7-9946-11dda463864a"/>
    <ds:schemaRef ds:uri="713a21fc-5601-4159-9430-57a6e626e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4932</TotalTime>
  <Words>1528</Words>
  <Application>Microsoft Office PowerPoint</Application>
  <PresentationFormat>Widescreen</PresentationFormat>
  <Paragraphs>145</Paragraphs>
  <Slides>21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Avenir</vt:lpstr>
      <vt:lpstr>Avenir Next</vt:lpstr>
      <vt:lpstr>Calibri</vt:lpstr>
      <vt:lpstr>Calibri Light</vt:lpstr>
      <vt:lpstr>TheSans Plain B</vt:lpstr>
      <vt:lpstr>Thesans-Semi-Light</vt:lpstr>
      <vt:lpstr>Wingdings</vt:lpstr>
      <vt:lpstr>3_Office Theme</vt:lpstr>
      <vt:lpstr>1_Office Theme</vt:lpstr>
      <vt:lpstr>Improving Diversity of the Local Supply Chain</vt:lpstr>
      <vt:lpstr>City of Bristol – Diversity </vt:lpstr>
      <vt:lpstr>Covid19 - Impact on Adult Social Care (ASC)</vt:lpstr>
      <vt:lpstr>Make it Work</vt:lpstr>
      <vt:lpstr>MAKE IT WORK PROGRAMME KEY OBJECTIVES:</vt:lpstr>
      <vt:lpstr>Learning</vt:lpstr>
      <vt:lpstr>Barriers to Contracting: Systemic Disadvantage</vt:lpstr>
      <vt:lpstr>The State of the Sector Before the MiW Programme</vt:lpstr>
      <vt:lpstr>The Types of Support Needed</vt:lpstr>
      <vt:lpstr>Evaluation</vt:lpstr>
      <vt:lpstr>Overview of Phase One &amp; Two</vt:lpstr>
      <vt:lpstr>Economic Benefits of Providing Homecare &amp; Community Support Services </vt:lpstr>
      <vt:lpstr>Impact Highlights</vt:lpstr>
      <vt:lpstr> Where are we</vt:lpstr>
      <vt:lpstr>Recommendations</vt:lpstr>
      <vt:lpstr>Quotes from Participants to the MiW Programme</vt:lpstr>
      <vt:lpstr>City Leaders shared priorities</vt:lpstr>
      <vt:lpstr>BCC Procurement &amp; Contract Management Service</vt:lpstr>
      <vt:lpstr>BCC Procurement &amp; Contract Management Services</vt:lpstr>
      <vt:lpstr>Tendering Tips for Suppliers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the Supply Chain</dc:title>
  <dc:creator>Niotia Ferguson</dc:creator>
  <cp:lastModifiedBy>Timothy White</cp:lastModifiedBy>
  <cp:revision>3</cp:revision>
  <dcterms:created xsi:type="dcterms:W3CDTF">2023-10-19T07:17:28Z</dcterms:created>
  <dcterms:modified xsi:type="dcterms:W3CDTF">2023-11-20T13:51:22Z</dcterms:modified>
</cp:coreProperties>
</file>